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85" r:id="rId6"/>
    <p:sldId id="278" r:id="rId7"/>
    <p:sldId id="289" r:id="rId8"/>
    <p:sldId id="290" r:id="rId9"/>
    <p:sldId id="293" r:id="rId10"/>
    <p:sldId id="291" r:id="rId11"/>
    <p:sldId id="298" r:id="rId12"/>
    <p:sldId id="299" r:id="rId13"/>
    <p:sldId id="300" r:id="rId14"/>
    <p:sldId id="301" r:id="rId15"/>
    <p:sldId id="292" r:id="rId16"/>
    <p:sldId id="302" r:id="rId17"/>
    <p:sldId id="294" r:id="rId18"/>
    <p:sldId id="295" r:id="rId19"/>
    <p:sldId id="296" r:id="rId20"/>
    <p:sldId id="303" r:id="rId21"/>
    <p:sldId id="305" r:id="rId22"/>
    <p:sldId id="297" r:id="rId23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28" userDrawn="1">
          <p15:clr>
            <a:srgbClr val="A4A3A4"/>
          </p15:clr>
        </p15:guide>
        <p15:guide id="2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BEB9AA"/>
    <a:srgbClr val="C0C9C2"/>
    <a:srgbClr val="AA9D92"/>
    <a:srgbClr val="F2F1EE"/>
    <a:srgbClr val="D8D2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3595" autoAdjust="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>
        <p:guide pos="4128"/>
        <p:guide orient="horz" pos="960"/>
      </p:guideLst>
    </p:cSldViewPr>
  </p:slideViewPr>
  <p:outlineViewPr>
    <p:cViewPr>
      <p:scale>
        <a:sx n="33" d="100"/>
        <a:sy n="33" d="100"/>
      </p:scale>
      <p:origin x="0" y="-402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16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356E6020-4209-49A3-9DC4-18264096E7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7797462-F1DD-4E64-BC14-F17A0F34B5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4FD5B5F-FADA-4B1C-A29A-3654B7A96259}" type="datetime1">
              <a:rPr lang="es-ES" smtClean="0"/>
              <a:t>04/01/2023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075F0E3-AC70-4B5A-BCEB-9E3C021C86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748F68B5-925F-4468-95B3-EA77C29C34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8A06BE-7519-4B21-9E1D-AE6D6E69C3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73830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C012CA-5A6C-4DE6-8C07-7FDA95265B5A}" type="datetime1">
              <a:rPr lang="es-ES" smtClean="0"/>
              <a:pPr/>
              <a:t>04/01/2023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A9B2C62-FE30-453D-946B-754E9E42C84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223263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/>
              <a:t>Interlineado + Números de página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A9B2C62-FE30-453D-946B-754E9E42C84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7375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5564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4404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21">
            <a:extLst>
              <a:ext uri="{FF2B5EF4-FFF2-40B4-BE49-F238E27FC236}">
                <a16:creationId xmlns:a16="http://schemas.microsoft.com/office/drawing/2014/main" id="{F2964EA8-200F-47C5-90C2-1DBA3D6D7C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8700" y="5078187"/>
            <a:ext cx="3222058" cy="964620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3" name="Marcador de posición de imagen 19">
            <a:extLst>
              <a:ext uri="{FF2B5EF4-FFF2-40B4-BE49-F238E27FC236}">
                <a16:creationId xmlns:a16="http://schemas.microsoft.com/office/drawing/2014/main" id="{7878E298-5074-4E51-993E-34931A897F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1413" y="0"/>
            <a:ext cx="4941887" cy="5726113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42D26D0E-18C6-4DB1-B3A5-75E29BD65B17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noFill/>
          <a:ln w="15875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3989B90B-5C3C-4760-9360-5AE10BF8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90000"/>
              </a:lnSpc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de contenido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0337C3D7-7DDB-42A8-901A-EC153DD274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0"/>
            <a:ext cx="4953000" cy="3302000"/>
          </a:xfrm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27B95226-A076-4D55-B408-1389A2F8C7A0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028700" y="3556002"/>
            <a:ext cx="3108960" cy="2286000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400" b="0" i="0" u="none" strike="noStrike" kern="1200" cap="none" spc="0" normalizeH="0" noProof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Insertar texto</a:t>
            </a:r>
            <a:endParaRPr lang="es-ES" sz="140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rtl="0"/>
            <a:endParaRPr lang="es-E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86673F10-179D-4539-AA33-AE34EC0457EF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4541520" y="3556001"/>
            <a:ext cx="3108960" cy="2285999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400" b="0" i="0" u="none" strike="noStrike" kern="1200" cap="none" spc="0" normalizeH="0" noProof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Insertar texto</a:t>
            </a:r>
            <a:endParaRPr lang="es-ES" sz="140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rtl="0"/>
            <a:endParaRPr lang="es-E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9" name="Marcador de contenido 2">
            <a:extLst>
              <a:ext uri="{FF2B5EF4-FFF2-40B4-BE49-F238E27FC236}">
                <a16:creationId xmlns:a16="http://schemas.microsoft.com/office/drawing/2014/main" id="{EB6CFC30-1A59-4D28-9E30-0FF7D632C6A2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8054340" y="3556001"/>
            <a:ext cx="3108960" cy="2285999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400" b="0" i="0" u="none" strike="noStrike" kern="1200" cap="none" spc="0" normalizeH="0" noProof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Insertar texto</a:t>
            </a:r>
            <a:endParaRPr lang="es-ES" sz="140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rtl="0"/>
            <a:endParaRPr lang="es-E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24" name="Marcador de fecha 3">
            <a:extLst>
              <a:ext uri="{FF2B5EF4-FFF2-40B4-BE49-F238E27FC236}">
                <a16:creationId xmlns:a16="http://schemas.microsoft.com/office/drawing/2014/main" id="{C4F3CC75-F9FA-4F77-9DD5-7E6C0F5C98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F9487C6-9923-4887-BA2D-F9C7EAC62C31}" type="datetime1">
              <a:rPr lang="es-ES" smtClean="0"/>
              <a:t>04/01/2023</a:t>
            </a:fld>
            <a:endParaRPr lang="es-ES" dirty="0"/>
          </a:p>
        </p:txBody>
      </p:sp>
      <p:sp>
        <p:nvSpPr>
          <p:cNvPr id="25" name="Marcador de número de diapositiva 5">
            <a:extLst>
              <a:ext uri="{FF2B5EF4-FFF2-40B4-BE49-F238E27FC236}">
                <a16:creationId xmlns:a16="http://schemas.microsoft.com/office/drawing/2014/main" id="{93B5B65C-5DE0-4F81-8115-758CDB591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EF4A2ACE-2D85-4F78-818F-BBA6F6F0CC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0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es-ES"/>
              <a:t>Haga clic para agregar un título</a:t>
            </a:r>
            <a:endParaRPr lang="es-ES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4DCD8D3-DF79-446E-9961-5797EE888B4C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fecha 3">
            <a:extLst>
              <a:ext uri="{FF2B5EF4-FFF2-40B4-BE49-F238E27FC236}">
                <a16:creationId xmlns:a16="http://schemas.microsoft.com/office/drawing/2014/main" id="{FCB4EDDC-C544-421C-905C-A4D40D98A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439D812-E1A2-4931-8268-1573D1DD5484}" type="datetime1">
              <a:rPr lang="es-ES" noProof="0" smtClean="0"/>
              <a:t>04/01/2023</a:t>
            </a:fld>
            <a:endParaRPr lang="es-ES" noProof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D9CBFDBF-2D2B-469A-9B2F-72F90474F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BA55D6-2810-4163-9D43-FEDA674E2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6829" y="573503"/>
            <a:ext cx="10156826" cy="1369591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C9E87E0B-D644-4037-B322-715C648BAD3B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419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15">
            <a:extLst>
              <a:ext uri="{FF2B5EF4-FFF2-40B4-BE49-F238E27FC236}">
                <a16:creationId xmlns:a16="http://schemas.microsoft.com/office/drawing/2014/main" id="{940246AD-CE4F-4FD8-BCF6-5BA9ED62ACD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543302"/>
            <a:ext cx="4953000" cy="2849562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0" name="Marcador de posición de imagen 13">
            <a:extLst>
              <a:ext uri="{FF2B5EF4-FFF2-40B4-BE49-F238E27FC236}">
                <a16:creationId xmlns:a16="http://schemas.microsoft.com/office/drawing/2014/main" id="{F8ECBB79-D5D3-4ECE-99F9-1B6834629E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2849562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1" name="Marcador de texto 22">
            <a:extLst>
              <a:ext uri="{FF2B5EF4-FFF2-40B4-BE49-F238E27FC236}">
                <a16:creationId xmlns:a16="http://schemas.microsoft.com/office/drawing/2014/main" id="{C667C6DE-A3D4-4738-B7FC-43FB39FD7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01</a:t>
            </a:r>
          </a:p>
        </p:txBody>
      </p:sp>
      <p:sp>
        <p:nvSpPr>
          <p:cNvPr id="12" name="Marcador de texto 18">
            <a:extLst>
              <a:ext uri="{FF2B5EF4-FFF2-40B4-BE49-F238E27FC236}">
                <a16:creationId xmlns:a16="http://schemas.microsoft.com/office/drawing/2014/main" id="{12C18C04-19C8-4ECC-83E8-6E65128CEF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6"/>
            <a:ext cx="3924300" cy="2849562"/>
          </a:xfrm>
        </p:spPr>
        <p:txBody>
          <a:bodyPr rtlCol="0">
            <a:normAutofit/>
          </a:bodyPr>
          <a:lstStyle>
            <a:lvl1pPr marL="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4D14E5D8-EB42-4C87-B4AE-4746909A2D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9813" y="5067300"/>
            <a:ext cx="3913187" cy="1319213"/>
          </a:xfrm>
        </p:spPr>
        <p:txBody>
          <a:bodyPr rtlCol="0">
            <a:normAutofit/>
          </a:bodyPr>
          <a:lstStyle>
            <a:lvl1pPr>
              <a:defRPr lang="en-US" sz="16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fecha 3">
            <a:extLst>
              <a:ext uri="{FF2B5EF4-FFF2-40B4-BE49-F238E27FC236}">
                <a16:creationId xmlns:a16="http://schemas.microsoft.com/office/drawing/2014/main" id="{0649945F-7BBD-4042-AA34-709CE3402E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B4446F4-CE84-4D2B-86ED-8E1A02666178}" type="datetime1">
              <a:rPr lang="es-ES" noProof="0" smtClean="0"/>
              <a:t>04/01/2023</a:t>
            </a:fld>
            <a:endParaRPr lang="es-ES" noProof="0"/>
          </a:p>
        </p:txBody>
      </p:sp>
      <p:sp>
        <p:nvSpPr>
          <p:cNvPr id="21" name="Marcador de número de diapositiva 5">
            <a:extLst>
              <a:ext uri="{FF2B5EF4-FFF2-40B4-BE49-F238E27FC236}">
                <a16:creationId xmlns:a16="http://schemas.microsoft.com/office/drawing/2014/main" id="{51936C4A-DE5F-4BFE-AED0-47E48CD4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F981B703-4F1F-41A6-AD71-3FFB2820F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0130" y="465136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es-ES" noProof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661D25CF-5413-4949-A54A-871660840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58050" y="2000250"/>
            <a:ext cx="4667250" cy="3398837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5" name="Marcador de fecha 3">
            <a:extLst>
              <a:ext uri="{FF2B5EF4-FFF2-40B4-BE49-F238E27FC236}">
                <a16:creationId xmlns:a16="http://schemas.microsoft.com/office/drawing/2014/main" id="{224E3A4F-8479-4D38-A6D4-85F0883F37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738938F-3D5B-4C77-859B-B6E2D8C36DB9}" type="datetime1">
              <a:rPr lang="es-ES" noProof="0" smtClean="0"/>
              <a:t>04/01/2023</a:t>
            </a:fld>
            <a:endParaRPr lang="es-ES" noProof="0"/>
          </a:p>
        </p:txBody>
      </p:sp>
      <p:sp>
        <p:nvSpPr>
          <p:cNvPr id="36" name="Marcador de número de diapositiva 5">
            <a:extLst>
              <a:ext uri="{FF2B5EF4-FFF2-40B4-BE49-F238E27FC236}">
                <a16:creationId xmlns:a16="http://schemas.microsoft.com/office/drawing/2014/main" id="{D5A5341A-4863-40E8-8B9A-FB4E71925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AD2FED0-CD95-48B0-B54A-1F64F952C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s-ES" noProof="0"/>
              <a:t>Haga clic para modificar el estilo de título del patrón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68EF5E91-A275-4181-9C62-BC0773AD0512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71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ció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posición de imagen 15">
            <a:extLst>
              <a:ext uri="{FF2B5EF4-FFF2-40B4-BE49-F238E27FC236}">
                <a16:creationId xmlns:a16="http://schemas.microsoft.com/office/drawing/2014/main" id="{423630CA-0A51-4B04-A57B-9E412A8FCD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47137" y="3862387"/>
            <a:ext cx="2316163" cy="2538413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6" name="Marcador de posición de imagen 15">
            <a:extLst>
              <a:ext uri="{FF2B5EF4-FFF2-40B4-BE49-F238E27FC236}">
                <a16:creationId xmlns:a16="http://schemas.microsoft.com/office/drawing/2014/main" id="{3C994AE8-9E30-418E-8361-5D851AFA42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854450"/>
            <a:ext cx="2316163" cy="2538413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3D4E5783-2917-458E-BE61-F3D5AAA8F9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3090862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B1D734B5-5F1C-4E34-81FF-AD75105E83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01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65757DE8-43D6-4A47-ABC9-B39EC8016C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5"/>
            <a:ext cx="3924300" cy="4391025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0" name="Marcador de fecha 3">
            <a:extLst>
              <a:ext uri="{FF2B5EF4-FFF2-40B4-BE49-F238E27FC236}">
                <a16:creationId xmlns:a16="http://schemas.microsoft.com/office/drawing/2014/main" id="{984C97B0-0D42-4831-9ABD-390370C0F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2CCEC5A-5F2C-4493-B534-A154CE6B0204}" type="datetime1">
              <a:rPr lang="es-ES" noProof="0" smtClean="0"/>
              <a:t>04/01/2023</a:t>
            </a:fld>
            <a:endParaRPr lang="es-ES" noProof="0"/>
          </a:p>
        </p:txBody>
      </p:sp>
      <p:sp>
        <p:nvSpPr>
          <p:cNvPr id="31" name="Marcador de número de diapositiva 5">
            <a:extLst>
              <a:ext uri="{FF2B5EF4-FFF2-40B4-BE49-F238E27FC236}">
                <a16:creationId xmlns:a16="http://schemas.microsoft.com/office/drawing/2014/main" id="{CE8438DF-723C-49AB-AD18-1C40F107F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032FDE8-62A6-4290-88E6-2795313DE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465137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es-ES" noProof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lto de secció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BC85317C-3A2D-483F-B913-714129E19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3045" y="2426610"/>
            <a:ext cx="2378075" cy="111125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02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45DFEC7-1EEC-4FF2-868A-9799EA69FE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7155" y="2714986"/>
            <a:ext cx="6674802" cy="65532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es-ES" noProof="0"/>
              <a:t>Haga clic para editar el patrón</a:t>
            </a:r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fecha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65844D1-92D8-422E-BABB-1C64F568AC19}" type="datetime1">
              <a:rPr lang="es-ES" noProof="0" smtClean="0"/>
              <a:t>04/01/2023</a:t>
            </a:fld>
            <a:endParaRPr lang="es-ES" noProof="0"/>
          </a:p>
        </p:txBody>
      </p:sp>
      <p:sp>
        <p:nvSpPr>
          <p:cNvPr id="15" name="Marcador de número de diapositiva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fecha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DE95E1F-FE47-4A22-9027-C736D23859DE}" type="datetime1">
              <a:rPr lang="es-ES" noProof="0" smtClean="0"/>
              <a:t>04/01/2023</a:t>
            </a:fld>
            <a:endParaRPr lang="es-ES" noProof="0"/>
          </a:p>
        </p:txBody>
      </p:sp>
      <p:sp>
        <p:nvSpPr>
          <p:cNvPr id="15" name="Marcador de número de diapositiva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2364FFEF-B933-46C6-A918-A80C987DB7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2147" y="0"/>
            <a:ext cx="3938588" cy="640080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pic>
        <p:nvPicPr>
          <p:cNvPr id="4" name="Imagen 3" hidden="1">
            <a:extLst>
              <a:ext uri="{FF2B5EF4-FFF2-40B4-BE49-F238E27FC236}">
                <a16:creationId xmlns:a16="http://schemas.microsoft.com/office/drawing/2014/main" id="{59E5EAF8-68C2-4910-8F66-D9320B9574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47967" y="2105933"/>
            <a:ext cx="5297883" cy="1024217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E3BE48E1-D3BE-4B52-B2EC-13A514CB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966" y="2105933"/>
            <a:ext cx="5297883" cy="2237467"/>
          </a:xfrm>
        </p:spPr>
        <p:txBody>
          <a:bodyPr rtlCol="0" anchor="t">
            <a:norm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516745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fecha 3">
            <a:extLst>
              <a:ext uri="{FF2B5EF4-FFF2-40B4-BE49-F238E27FC236}">
                <a16:creationId xmlns:a16="http://schemas.microsoft.com/office/drawing/2014/main" id="{50815B22-13FE-47CD-9F79-73704A278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48C12B2-E9E7-4DF8-97B3-FB6002745665}" type="datetime1">
              <a:rPr lang="es-ES" noProof="0" smtClean="0"/>
              <a:t>04/01/2023</a:t>
            </a:fld>
            <a:endParaRPr lang="es-ES" noProof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D7669539-CB64-44F5-999D-7B9E61F8AF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2BA076-F3B9-47CB-80C2-BE29F157D04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54075" y="1625600"/>
            <a:ext cx="10499725" cy="4860925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E909627E-FE70-43A1-B0CB-4D4F6C32C2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074" y="122239"/>
            <a:ext cx="10499725" cy="1355724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Marcador de texto 22">
            <a:extLst>
              <a:ext uri="{FF2B5EF4-FFF2-40B4-BE49-F238E27FC236}">
                <a16:creationId xmlns:a16="http://schemas.microsoft.com/office/drawing/2014/main" id="{41BF345D-81AF-4851-83A1-6233984890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1917" y="517972"/>
            <a:ext cx="3108960" cy="133350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01</a:t>
            </a:r>
          </a:p>
        </p:txBody>
      </p:sp>
      <p:sp>
        <p:nvSpPr>
          <p:cNvPr id="21" name="Marcador de posición de imagen 20">
            <a:extLst>
              <a:ext uri="{FF2B5EF4-FFF2-40B4-BE49-F238E27FC236}">
                <a16:creationId xmlns:a16="http://schemas.microsoft.com/office/drawing/2014/main" id="{EC4F3A57-45ED-498D-858C-3EE63DF129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6601" y="3552677"/>
            <a:ext cx="1874874" cy="2848123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2" name="Marcador de posición de imagen 20">
            <a:extLst>
              <a:ext uri="{FF2B5EF4-FFF2-40B4-BE49-F238E27FC236}">
                <a16:creationId xmlns:a16="http://schemas.microsoft.com/office/drawing/2014/main" id="{1AC5BB09-E3BA-4948-93B3-EDCAAB80311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01197" y="3552677"/>
            <a:ext cx="1874874" cy="2848123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3" name="Marcador de posición de imagen 20">
            <a:extLst>
              <a:ext uri="{FF2B5EF4-FFF2-40B4-BE49-F238E27FC236}">
                <a16:creationId xmlns:a16="http://schemas.microsoft.com/office/drawing/2014/main" id="{BF83C6B7-5484-4586-8830-098BDCD9C9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66324" y="3552677"/>
            <a:ext cx="1874874" cy="2848123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imagen 20">
            <a:extLst>
              <a:ext uri="{FF2B5EF4-FFF2-40B4-BE49-F238E27FC236}">
                <a16:creationId xmlns:a16="http://schemas.microsoft.com/office/drawing/2014/main" id="{0C5663B1-EED6-4D80-A7C2-19E1366387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9069" y="3552677"/>
            <a:ext cx="1874874" cy="2848123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5" name="Marcador de posición de imagen 20">
            <a:extLst>
              <a:ext uri="{FF2B5EF4-FFF2-40B4-BE49-F238E27FC236}">
                <a16:creationId xmlns:a16="http://schemas.microsoft.com/office/drawing/2014/main" id="{D21E7B61-407B-40A7-9AF6-0D7E7106BC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96046" y="3552677"/>
            <a:ext cx="1874874" cy="2848123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0" name="Marcador de fecha 3">
            <a:extLst>
              <a:ext uri="{FF2B5EF4-FFF2-40B4-BE49-F238E27FC236}">
                <a16:creationId xmlns:a16="http://schemas.microsoft.com/office/drawing/2014/main" id="{415C3ACC-5A8A-46E6-BA0D-90ADD27E2F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B4E6D15-2B09-46BE-81CD-AED8EE916473}" type="datetime1">
              <a:rPr lang="es-ES" noProof="0" smtClean="0"/>
              <a:t>04/01/2023</a:t>
            </a:fld>
            <a:endParaRPr lang="es-ES" noProof="0"/>
          </a:p>
        </p:txBody>
      </p:sp>
      <p:sp>
        <p:nvSpPr>
          <p:cNvPr id="31" name="Marcador de número de diapositiva 5">
            <a:extLst>
              <a:ext uri="{FF2B5EF4-FFF2-40B4-BE49-F238E27FC236}">
                <a16:creationId xmlns:a16="http://schemas.microsoft.com/office/drawing/2014/main" id="{0D00A5C2-DCEE-4CB3-9307-61EB88B1D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3E8CB70-B054-4294-AD29-EE7A75C72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651507"/>
            <a:ext cx="8991563" cy="100583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E0D608-4E7A-4014-9F62-CB43A0C839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6638" y="2717800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Nombre</a:t>
            </a:r>
          </a:p>
          <a:p>
            <a:pPr lvl="0" rtl="0"/>
            <a:r>
              <a:rPr lang="es-ES" noProof="0"/>
              <a:t>Título</a:t>
            </a:r>
          </a:p>
        </p:txBody>
      </p:sp>
      <p:sp>
        <p:nvSpPr>
          <p:cNvPr id="26" name="Marcador de texto 3">
            <a:extLst>
              <a:ext uri="{FF2B5EF4-FFF2-40B4-BE49-F238E27FC236}">
                <a16:creationId xmlns:a16="http://schemas.microsoft.com/office/drawing/2014/main" id="{9C3A63B0-4EEA-45BC-A016-5FDA0969EA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8610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Nombre</a:t>
            </a:r>
          </a:p>
          <a:p>
            <a:pPr lvl="0" rtl="0"/>
            <a:r>
              <a:rPr lang="es-ES" noProof="0"/>
              <a:t>Título</a:t>
            </a:r>
          </a:p>
        </p:txBody>
      </p:sp>
      <p:sp>
        <p:nvSpPr>
          <p:cNvPr id="27" name="Marcador de texto 3">
            <a:extLst>
              <a:ext uri="{FF2B5EF4-FFF2-40B4-BE49-F238E27FC236}">
                <a16:creationId xmlns:a16="http://schemas.microsoft.com/office/drawing/2014/main" id="{7080679B-5220-4478-B631-7112F870B7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4350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Nombre</a:t>
            </a:r>
          </a:p>
          <a:p>
            <a:pPr lvl="0" rtl="0"/>
            <a:r>
              <a:rPr lang="es-ES" noProof="0"/>
              <a:t>Título</a:t>
            </a:r>
          </a:p>
        </p:txBody>
      </p:sp>
      <p:sp>
        <p:nvSpPr>
          <p:cNvPr id="28" name="Marcador de texto 3">
            <a:extLst>
              <a:ext uri="{FF2B5EF4-FFF2-40B4-BE49-F238E27FC236}">
                <a16:creationId xmlns:a16="http://schemas.microsoft.com/office/drawing/2014/main" id="{9E4F61A3-2797-46FB-ACA7-0443E3BBDD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3907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Nombre</a:t>
            </a:r>
          </a:p>
          <a:p>
            <a:pPr lvl="0" rtl="0"/>
            <a:r>
              <a:rPr lang="es-ES" noProof="0"/>
              <a:t>Título</a:t>
            </a:r>
          </a:p>
        </p:txBody>
      </p:sp>
      <p:sp>
        <p:nvSpPr>
          <p:cNvPr id="29" name="Marcador de texto 3">
            <a:extLst>
              <a:ext uri="{FF2B5EF4-FFF2-40B4-BE49-F238E27FC236}">
                <a16:creationId xmlns:a16="http://schemas.microsoft.com/office/drawing/2014/main" id="{14ED733B-1DE9-4FDC-BD5F-2BE3BB07C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0402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Nombre</a:t>
            </a:r>
          </a:p>
          <a:p>
            <a:pPr lvl="0" rtl="0"/>
            <a:r>
              <a:rPr lang="es-ES" noProof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2405858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de contenido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B275B11D-8F3F-472B-BBCC-A4F7415AC0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3543300"/>
            <a:ext cx="3924300" cy="331470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99F0629D-1A5F-4F4F-90D6-430379624EF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91250" y="1981200"/>
            <a:ext cx="4972050" cy="4473575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s-ES" sz="1600" noProof="0">
                <a:solidFill>
                  <a:schemeClr val="tx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Haga clic para modificar los estilos de texto del patrón</a:t>
            </a:r>
          </a:p>
        </p:txBody>
      </p:sp>
      <p:sp>
        <p:nvSpPr>
          <p:cNvPr id="17" name="Marcador de fecha 3">
            <a:extLst>
              <a:ext uri="{FF2B5EF4-FFF2-40B4-BE49-F238E27FC236}">
                <a16:creationId xmlns:a16="http://schemas.microsoft.com/office/drawing/2014/main" id="{218C063B-0EE9-4FD5-A116-241C24545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7E212A3-528F-433E-A49B-504229037E67}" type="datetime1">
              <a:rPr lang="es-ES" noProof="0" smtClean="0"/>
              <a:t>04/01/2023</a:t>
            </a:fld>
            <a:endParaRPr lang="es-ES" noProof="0"/>
          </a:p>
        </p:txBody>
      </p:sp>
      <p:sp>
        <p:nvSpPr>
          <p:cNvPr id="18" name="Marcador de número de diapositiva 5">
            <a:extLst>
              <a:ext uri="{FF2B5EF4-FFF2-40B4-BE49-F238E27FC236}">
                <a16:creationId xmlns:a16="http://schemas.microsoft.com/office/drawing/2014/main" id="{D417B369-6569-4DCC-B684-BE1A7C5D0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EEC1A7-43C3-481E-95D0-5616242E1A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4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C6CF0E0-8FF2-4FE7-AC69-85BEFA656508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ECC6704-5D6E-4D62-9950-A191CC33DE9B}" type="datetime1">
              <a:rPr lang="es-ES" noProof="0" smtClean="0"/>
              <a:t>04/01/2023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9" r:id="rId8"/>
    <p:sldLayoutId id="2147483655" r:id="rId9"/>
    <p:sldLayoutId id="2147483656" r:id="rId10"/>
    <p:sldLayoutId id="2147483658" r:id="rId11"/>
    <p:sldLayoutId id="2147483657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48" userDrawn="1">
          <p15:clr>
            <a:srgbClr val="F26B43"/>
          </p15:clr>
        </p15:guide>
        <p15:guide id="2" pos="1176" userDrawn="1">
          <p15:clr>
            <a:srgbClr val="F26B43"/>
          </p15:clr>
        </p15:guide>
        <p15:guide id="3" pos="1296" userDrawn="1">
          <p15:clr>
            <a:srgbClr val="F26B43"/>
          </p15:clr>
        </p15:guide>
        <p15:guide id="4" pos="1824" userDrawn="1">
          <p15:clr>
            <a:srgbClr val="F26B43"/>
          </p15:clr>
        </p15:guide>
        <p15:guide id="5" pos="1944" userDrawn="1">
          <p15:clr>
            <a:srgbClr val="F26B43"/>
          </p15:clr>
        </p15:guide>
        <p15:guide id="6" pos="2472" userDrawn="1">
          <p15:clr>
            <a:srgbClr val="F26B43"/>
          </p15:clr>
        </p15:guide>
        <p15:guide id="7" pos="2592" userDrawn="1">
          <p15:clr>
            <a:srgbClr val="F26B43"/>
          </p15:clr>
        </p15:guide>
        <p15:guide id="8" pos="3120" userDrawn="1">
          <p15:clr>
            <a:srgbClr val="F26B43"/>
          </p15:clr>
        </p15:guide>
        <p15:guide id="9" pos="3240" userDrawn="1">
          <p15:clr>
            <a:srgbClr val="F26B43"/>
          </p15:clr>
        </p15:guide>
        <p15:guide id="10" pos="3792" userDrawn="1">
          <p15:clr>
            <a:srgbClr val="F26B43"/>
          </p15:clr>
        </p15:guide>
        <p15:guide id="11" pos="3912" userDrawn="1">
          <p15:clr>
            <a:srgbClr val="F26B43"/>
          </p15:clr>
        </p15:guide>
        <p15:guide id="12" pos="4416" userDrawn="1">
          <p15:clr>
            <a:srgbClr val="F26B43"/>
          </p15:clr>
        </p15:guide>
        <p15:guide id="13" pos="4560" userDrawn="1">
          <p15:clr>
            <a:srgbClr val="F26B43"/>
          </p15:clr>
        </p15:guide>
        <p15:guide id="14" pos="5088" userDrawn="1">
          <p15:clr>
            <a:srgbClr val="F26B43"/>
          </p15:clr>
        </p15:guide>
        <p15:guide id="15" pos="5208" userDrawn="1">
          <p15:clr>
            <a:srgbClr val="F26B43"/>
          </p15:clr>
        </p15:guide>
        <p15:guide id="16" pos="5736" userDrawn="1">
          <p15:clr>
            <a:srgbClr val="F26B43"/>
          </p15:clr>
        </p15:guide>
        <p15:guide id="17" pos="5856" userDrawn="1">
          <p15:clr>
            <a:srgbClr val="F26B43"/>
          </p15:clr>
        </p15:guide>
        <p15:guide id="18" pos="6384" userDrawn="1">
          <p15:clr>
            <a:srgbClr val="F26B43"/>
          </p15:clr>
        </p15:guide>
        <p15:guide id="19" pos="6504" userDrawn="1">
          <p15:clr>
            <a:srgbClr val="F26B43"/>
          </p15:clr>
        </p15:guide>
        <p15:guide id="20" pos="7032" userDrawn="1">
          <p15:clr>
            <a:srgbClr val="F26B43"/>
          </p15:clr>
        </p15:guide>
        <p15:guide id="21" orient="horz" pos="288" userDrawn="1">
          <p15:clr>
            <a:srgbClr val="F26B43"/>
          </p15:clr>
        </p15:guide>
        <p15:guide id="22" orient="horz" pos="1128" userDrawn="1">
          <p15:clr>
            <a:srgbClr val="F26B43"/>
          </p15:clr>
        </p15:guide>
        <p15:guide id="23" orient="horz" pos="1248" userDrawn="1">
          <p15:clr>
            <a:srgbClr val="F26B43"/>
          </p15:clr>
        </p15:guide>
        <p15:guide id="24" orient="horz" pos="2088" userDrawn="1">
          <p15:clr>
            <a:srgbClr val="F26B43"/>
          </p15:clr>
        </p15:guide>
        <p15:guide id="25" orient="horz" pos="2232" userDrawn="1">
          <p15:clr>
            <a:srgbClr val="F26B43"/>
          </p15:clr>
        </p15:guide>
        <p15:guide id="26" orient="horz" pos="3048" userDrawn="1">
          <p15:clr>
            <a:srgbClr val="F26B43"/>
          </p15:clr>
        </p15:guide>
        <p15:guide id="27" orient="horz" pos="3192" userDrawn="1">
          <p15:clr>
            <a:srgbClr val="F26B43"/>
          </p15:clr>
        </p15:guide>
        <p15:guide id="28" orient="horz" pos="40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3.xml"/><Relationship Id="rId7" Type="http://schemas.openxmlformats.org/officeDocument/2006/relationships/slide" Target="slide1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8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8467C95-DF23-40B9-B265-2E6F3DE2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4" y="1186558"/>
            <a:ext cx="5181486" cy="3776441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dirty="0" err="1"/>
              <a:t>Stardew</a:t>
            </a:r>
            <a:br>
              <a:rPr lang="es-ES" dirty="0"/>
            </a:br>
            <a:r>
              <a:rPr lang="es-ES" dirty="0" err="1"/>
              <a:t>valley</a:t>
            </a:r>
            <a:r>
              <a:rPr lang="es-ES" dirty="0"/>
              <a:t>  </a:t>
            </a:r>
            <a:br>
              <a:rPr lang="es-ES" dirty="0"/>
            </a:br>
            <a:br>
              <a:rPr lang="es-ES" dirty="0"/>
            </a:br>
            <a:r>
              <a:rPr lang="es-ES" sz="5400" dirty="0"/>
              <a:t>Año 2008</a:t>
            </a:r>
            <a:endParaRPr lang="es-ES" dirty="0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27A48A35-E5E4-4A5F-9F91-BAEA4F5DF2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14514" y="4962999"/>
            <a:ext cx="3222058" cy="1416881"/>
          </a:xfrm>
        </p:spPr>
        <p:txBody>
          <a:bodyPr rtlCol="0"/>
          <a:lstStyle/>
          <a:p>
            <a:pPr rtl="0"/>
            <a:r>
              <a:rPr lang="es-ES" dirty="0"/>
              <a:t>Alba Fernández Prieto</a:t>
            </a:r>
          </a:p>
          <a:p>
            <a:pPr rtl="0"/>
            <a:r>
              <a:rPr lang="es-ES" dirty="0"/>
              <a:t>2º DAM</a:t>
            </a:r>
          </a:p>
          <a:p>
            <a:pPr rtl="0"/>
            <a:r>
              <a:rPr lang="es-ES" dirty="0"/>
              <a:t>2022/23</a:t>
            </a:r>
          </a:p>
          <a:p>
            <a:pPr rtl="0"/>
            <a:endParaRPr lang="es-ES" dirty="0"/>
          </a:p>
        </p:txBody>
      </p:sp>
      <p:pic>
        <p:nvPicPr>
          <p:cNvPr id="1026" name="Picture 2" descr="Jugar Stardew Valley | Xbox Cloud Gaming (beta) en Xbox.com">
            <a:extLst>
              <a:ext uri="{FF2B5EF4-FFF2-40B4-BE49-F238E27FC236}">
                <a16:creationId xmlns:a16="http://schemas.microsoft.com/office/drawing/2014/main" id="{11F9AD37-F714-B892-2975-D7CD3AD7E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748" y="491318"/>
            <a:ext cx="4062483" cy="6093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973F2BE-24E4-AA0F-482A-CF864A98D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ES" noProof="0" smtClean="0"/>
              <a:pPr rtl="0"/>
              <a:t>10</a:t>
            </a:fld>
            <a:endParaRPr lang="es-ES" noProof="0"/>
          </a:p>
        </p:txBody>
      </p:sp>
      <p:pic>
        <p:nvPicPr>
          <p:cNvPr id="3074" name="Picture 2" descr="Stardew Valley: The Night Market Guide">
            <a:extLst>
              <a:ext uri="{FF2B5EF4-FFF2-40B4-BE49-F238E27FC236}">
                <a16:creationId xmlns:a16="http://schemas.microsoft.com/office/drawing/2014/main" id="{34ED9678-2C90-6F79-3481-86A45C884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49" y="255895"/>
            <a:ext cx="11285702" cy="63462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815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46A0D1C9-1AAE-2A30-9FE3-B25C89F00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ES" noProof="0" smtClean="0"/>
              <a:pPr rtl="0"/>
              <a:t>11</a:t>
            </a:fld>
            <a:endParaRPr lang="es-ES" noProof="0"/>
          </a:p>
        </p:txBody>
      </p:sp>
      <p:pic>
        <p:nvPicPr>
          <p:cNvPr id="4098" name="Picture 2" descr="Escape The Crazyness Of Life With Stardew Valley &amp; Ridgeside Village! -  YouTube">
            <a:extLst>
              <a:ext uri="{FF2B5EF4-FFF2-40B4-BE49-F238E27FC236}">
                <a16:creationId xmlns:a16="http://schemas.microsoft.com/office/drawing/2014/main" id="{824AB8A3-3BB0-EE39-AB06-4D33E00FD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69" y="233748"/>
            <a:ext cx="11116861" cy="62532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361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9C96101-F76D-5CB1-FE5C-072E27D21C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1.4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F30BD30-C6A8-B140-2064-569062E782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0336" y="1908820"/>
            <a:ext cx="5939646" cy="4623037"/>
          </a:xfrm>
        </p:spPr>
        <p:txBody>
          <a:bodyPr>
            <a:normAutofit/>
          </a:bodyPr>
          <a:lstStyle/>
          <a:p>
            <a:r>
              <a:rPr lang="es-ES" dirty="0"/>
              <a:t>En mayo de este año, </a:t>
            </a:r>
            <a:r>
              <a:rPr lang="es-ES" dirty="0" err="1"/>
              <a:t>Stardew</a:t>
            </a:r>
            <a:r>
              <a:rPr lang="es-ES" dirty="0"/>
              <a:t> Valley llegaba a una cifra increíble de ventas. El juego acumula </a:t>
            </a:r>
            <a:r>
              <a:rPr lang="es-ES" b="1" dirty="0"/>
              <a:t>más de 20 millones de ventas</a:t>
            </a:r>
            <a:r>
              <a:rPr lang="es-ES" dirty="0"/>
              <a:t>, superando juegos con unas ventas muy buenas como Mario Odyssey de Switch o equiparándose en ventas a juegos ganadores de GOTY como </a:t>
            </a:r>
            <a:r>
              <a:rPr lang="es-ES" dirty="0" err="1"/>
              <a:t>Horizon</a:t>
            </a:r>
            <a:r>
              <a:rPr lang="es-ES" dirty="0"/>
              <a:t> Zero </a:t>
            </a:r>
            <a:r>
              <a:rPr lang="es-ES" dirty="0" err="1"/>
              <a:t>Dawn</a:t>
            </a:r>
            <a:r>
              <a:rPr lang="es-ES" dirty="0"/>
              <a:t>. Es una cifra increíble tendiendo en cuenta que lo hizo una sola persona y es un juego indie.</a:t>
            </a:r>
          </a:p>
          <a:p>
            <a:r>
              <a:rPr lang="es-ES" dirty="0"/>
              <a:t>El juego no solo acumula unas ventas increíbles, si no que sus valoraciones generales van de la mano de las ventas, siendo </a:t>
            </a:r>
            <a:r>
              <a:rPr lang="es-ES" b="1" dirty="0"/>
              <a:t>uno de los juegos mejor valorados durante todos sus años en el mercado</a:t>
            </a:r>
            <a:r>
              <a:rPr lang="es-ES" dirty="0"/>
              <a:t>.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77980D2D-B638-654B-1040-A7D5A440C3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ES" noProof="0" smtClean="0"/>
              <a:pPr rtl="0"/>
              <a:t>12</a:t>
            </a:fld>
            <a:endParaRPr lang="es-ES" noProof="0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E19A0604-4987-C658-C589-94D8A6B4E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335" y="517972"/>
            <a:ext cx="3935647" cy="1340615"/>
          </a:xfrm>
        </p:spPr>
        <p:txBody>
          <a:bodyPr/>
          <a:lstStyle/>
          <a:p>
            <a:r>
              <a:rPr lang="es-ES" dirty="0"/>
              <a:t>Ventas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A9F0D04-5A01-B84F-34FC-933FE3396D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817"/>
          <a:stretch/>
        </p:blipFill>
        <p:spPr>
          <a:xfrm>
            <a:off x="7438030" y="3235218"/>
            <a:ext cx="4118924" cy="13504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5ED6CA6-B31C-6795-0C91-F48EEC1787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409"/>
          <a:stretch/>
        </p:blipFill>
        <p:spPr>
          <a:xfrm>
            <a:off x="7438030" y="4927030"/>
            <a:ext cx="4118924" cy="15599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146" name="Picture 2" descr="Stardew Valley continues massive success streak with 20 million sales |  TweakTown">
            <a:extLst>
              <a:ext uri="{FF2B5EF4-FFF2-40B4-BE49-F238E27FC236}">
                <a16:creationId xmlns:a16="http://schemas.microsoft.com/office/drawing/2014/main" id="{A8BCF99C-3877-F4E9-9A87-2F9B5939C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891" y="465137"/>
            <a:ext cx="4185773" cy="25616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393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75DC92E-347C-ED88-CBDA-4A7E4E7CE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ES" noProof="0" smtClean="0"/>
              <a:pPr rtl="0"/>
              <a:t>13</a:t>
            </a:fld>
            <a:endParaRPr lang="es-ES" noProof="0"/>
          </a:p>
        </p:txBody>
      </p:sp>
      <p:pic>
        <p:nvPicPr>
          <p:cNvPr id="1026" name="Picture 2" descr="Pegatina «2008» de OkihanaShop | Redbubble">
            <a:extLst>
              <a:ext uri="{FF2B5EF4-FFF2-40B4-BE49-F238E27FC236}">
                <a16:creationId xmlns:a16="http://schemas.microsoft.com/office/drawing/2014/main" id="{245A756D-2214-DC04-D009-9F01A38E4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70" y="930423"/>
            <a:ext cx="4743984" cy="474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8">
            <a:extLst>
              <a:ext uri="{FF2B5EF4-FFF2-40B4-BE49-F238E27FC236}">
                <a16:creationId xmlns:a16="http://schemas.microsoft.com/office/drawing/2014/main" id="{BE995FCD-26E9-B518-2958-877653458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37" y="930423"/>
            <a:ext cx="3935647" cy="2564807"/>
          </a:xfrm>
        </p:spPr>
        <p:txBody>
          <a:bodyPr/>
          <a:lstStyle/>
          <a:p>
            <a:r>
              <a:rPr lang="es-ES" dirty="0"/>
              <a:t>Videojuegos en el año 2008 </a:t>
            </a:r>
          </a:p>
        </p:txBody>
      </p:sp>
    </p:spTree>
    <p:extLst>
      <p:ext uri="{BB962C8B-B14F-4D97-AF65-F5344CB8AC3E}">
        <p14:creationId xmlns:p14="http://schemas.microsoft.com/office/powerpoint/2010/main" val="220752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9C96101-F76D-5CB1-FE5C-072E27D21C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2.1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F30BD30-C6A8-B140-2064-569062E782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0335" y="1908820"/>
            <a:ext cx="6239897" cy="4623037"/>
          </a:xfrm>
        </p:spPr>
        <p:txBody>
          <a:bodyPr>
            <a:normAutofit/>
          </a:bodyPr>
          <a:lstStyle/>
          <a:p>
            <a:r>
              <a:rPr lang="es-ES" dirty="0"/>
              <a:t>Lo primero de lo que hablaremos del mundo del videojuego en el 2008 es las </a:t>
            </a:r>
            <a:r>
              <a:rPr lang="es-ES" b="1" dirty="0"/>
              <a:t>plataformas que había en el mercado </a:t>
            </a:r>
            <a:r>
              <a:rPr lang="es-ES" dirty="0"/>
              <a:t>en ese momento. Tenemos </a:t>
            </a:r>
            <a:r>
              <a:rPr lang="es-ES" b="1" dirty="0"/>
              <a:t>PC, </a:t>
            </a:r>
            <a:r>
              <a:rPr lang="es-ES" b="1" dirty="0" err="1"/>
              <a:t>Playstation</a:t>
            </a:r>
            <a:r>
              <a:rPr lang="es-ES" b="1" dirty="0"/>
              <a:t> 3, Xbox 360, Wii y Nintendo DS</a:t>
            </a:r>
            <a:r>
              <a:rPr lang="es-ES" dirty="0"/>
              <a:t>. En términos generales 2008 no fue un gran año a nivel de hardware. Tan solo tenemos </a:t>
            </a:r>
            <a:r>
              <a:rPr lang="es-ES" b="1" dirty="0"/>
              <a:t>un lanzamiento de una consola</a:t>
            </a:r>
            <a:r>
              <a:rPr lang="es-ES" dirty="0"/>
              <a:t>, como no de la gran N que en aquellos tiempos sacaba consolas casi cada año, lanzó la </a:t>
            </a:r>
            <a:r>
              <a:rPr lang="es-ES" b="1" dirty="0"/>
              <a:t>Nintendo </a:t>
            </a:r>
            <a:r>
              <a:rPr lang="es-ES" b="1" dirty="0" err="1"/>
              <a:t>DSi</a:t>
            </a:r>
            <a:r>
              <a:rPr lang="es-ES" dirty="0"/>
              <a:t>. Nintendo nos sorprendió lanzando una consola con cámara, una tecnología que bien Sony ya había probado con su PSP dos años atrás aunque era un accesorio externo y no incorporado en la propia consola.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77980D2D-B638-654B-1040-A7D5A440C3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ES" noProof="0" smtClean="0"/>
              <a:pPr rtl="0"/>
              <a:t>14</a:t>
            </a:fld>
            <a:endParaRPr lang="es-ES" noProof="0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E19A0604-4987-C658-C589-94D8A6B4E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335" y="517972"/>
            <a:ext cx="3935647" cy="1340615"/>
          </a:xfrm>
        </p:spPr>
        <p:txBody>
          <a:bodyPr/>
          <a:lstStyle/>
          <a:p>
            <a:r>
              <a:rPr lang="es-ES" dirty="0"/>
              <a:t>2008</a:t>
            </a:r>
          </a:p>
        </p:txBody>
      </p:sp>
      <p:pic>
        <p:nvPicPr>
          <p:cNvPr id="1026" name="Picture 2" descr="Nintendo's new DSi: Dual cameras are fun, but too low-tech | EW.com">
            <a:extLst>
              <a:ext uri="{FF2B5EF4-FFF2-40B4-BE49-F238E27FC236}">
                <a16:creationId xmlns:a16="http://schemas.microsoft.com/office/drawing/2014/main" id="{B0C59C42-6EE5-F132-6879-EC557A89E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751" y="3856847"/>
            <a:ext cx="3810000" cy="18954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intendo DSi Handheld Console (White) [Importación inglesa] : Amazon.es:  Videojuegos">
            <a:extLst>
              <a:ext uri="{FF2B5EF4-FFF2-40B4-BE49-F238E27FC236}">
                <a16:creationId xmlns:a16="http://schemas.microsoft.com/office/drawing/2014/main" id="{E3149509-974B-261E-C710-B994E7913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263" y="903977"/>
            <a:ext cx="4438650" cy="25241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463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A5B1F6C9-C4BD-EC48-BC24-4C69AA3FAA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ES" noProof="0" smtClean="0"/>
              <a:pPr rtl="0"/>
              <a:t>15</a:t>
            </a:fld>
            <a:endParaRPr lang="es-ES" noProof="0"/>
          </a:p>
        </p:txBody>
      </p:sp>
      <p:sp>
        <p:nvSpPr>
          <p:cNvPr id="10" name="Marcador de texto 5">
            <a:extLst>
              <a:ext uri="{FF2B5EF4-FFF2-40B4-BE49-F238E27FC236}">
                <a16:creationId xmlns:a16="http://schemas.microsoft.com/office/drawing/2014/main" id="{F6733279-32C2-D3F7-B3C6-0C8B4FFE7419}"/>
              </a:ext>
            </a:extLst>
          </p:cNvPr>
          <p:cNvSpPr txBox="1">
            <a:spLocks/>
          </p:cNvSpPr>
          <p:nvPr/>
        </p:nvSpPr>
        <p:spPr>
          <a:xfrm>
            <a:off x="665868" y="635646"/>
            <a:ext cx="10238692" cy="5997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Si hablamos de cada año en los videojuegos sin duda debemos hablar de los </a:t>
            </a:r>
            <a:r>
              <a:rPr lang="es-ES" b="1" dirty="0" err="1"/>
              <a:t>Game</a:t>
            </a:r>
            <a:r>
              <a:rPr lang="es-ES" b="1" dirty="0"/>
              <a:t> </a:t>
            </a:r>
            <a:r>
              <a:rPr lang="es-ES" b="1" dirty="0" err="1"/>
              <a:t>Awards</a:t>
            </a:r>
            <a:r>
              <a:rPr lang="es-ES" dirty="0"/>
              <a:t>, la entrega de premios de los videojuegos más importante del año. En 2008 tenemos como </a:t>
            </a:r>
            <a:r>
              <a:rPr lang="es-ES" b="1" dirty="0"/>
              <a:t>nominados</a:t>
            </a:r>
            <a:r>
              <a:rPr lang="es-ES" dirty="0"/>
              <a:t> los siguientes videojuegos:</a:t>
            </a:r>
          </a:p>
          <a:p>
            <a:r>
              <a:rPr lang="es-ES" dirty="0"/>
              <a:t> 	</a:t>
            </a:r>
            <a:r>
              <a:rPr lang="es-ES" b="1" dirty="0"/>
              <a:t>- </a:t>
            </a:r>
            <a:r>
              <a:rPr lang="es-ES" b="1" dirty="0" err="1"/>
              <a:t>LittleBigPlanet</a:t>
            </a:r>
            <a:endParaRPr lang="es-ES" b="1" dirty="0"/>
          </a:p>
          <a:p>
            <a:r>
              <a:rPr lang="es-ES" b="1" dirty="0"/>
              <a:t>	- </a:t>
            </a:r>
            <a:r>
              <a:rPr lang="es-ES" b="1" dirty="0" err="1"/>
              <a:t>Fallout</a:t>
            </a:r>
            <a:r>
              <a:rPr lang="es-ES" b="1" dirty="0"/>
              <a:t> 3</a:t>
            </a:r>
          </a:p>
          <a:p>
            <a:r>
              <a:rPr lang="es-ES" b="1" dirty="0"/>
              <a:t>	- Metal </a:t>
            </a:r>
            <a:r>
              <a:rPr lang="es-ES" b="1" dirty="0" err="1"/>
              <a:t>Gear</a:t>
            </a:r>
            <a:r>
              <a:rPr lang="es-ES" b="1" dirty="0"/>
              <a:t> Solid 4</a:t>
            </a:r>
          </a:p>
          <a:p>
            <a:r>
              <a:rPr lang="es-ES" b="1" dirty="0"/>
              <a:t>	- </a:t>
            </a:r>
            <a:r>
              <a:rPr lang="es-ES" b="1" dirty="0" err="1"/>
              <a:t>Gears</a:t>
            </a:r>
            <a:r>
              <a:rPr lang="es-ES" b="1" dirty="0"/>
              <a:t> </a:t>
            </a:r>
            <a:r>
              <a:rPr lang="es-ES" b="1" dirty="0" err="1"/>
              <a:t>of</a:t>
            </a:r>
            <a:r>
              <a:rPr lang="es-ES" b="1" dirty="0"/>
              <a:t> </a:t>
            </a:r>
            <a:r>
              <a:rPr lang="es-ES" b="1" dirty="0" err="1"/>
              <a:t>War</a:t>
            </a:r>
            <a:r>
              <a:rPr lang="es-ES" b="1" dirty="0"/>
              <a:t> 2</a:t>
            </a:r>
          </a:p>
          <a:p>
            <a:r>
              <a:rPr lang="es-ES" b="1" dirty="0"/>
              <a:t>	- GTA IV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El </a:t>
            </a:r>
            <a:r>
              <a:rPr lang="es-ES" b="1" dirty="0"/>
              <a:t>ganador</a:t>
            </a:r>
            <a:r>
              <a:rPr lang="es-ES" dirty="0"/>
              <a:t> de esta edición fue </a:t>
            </a:r>
            <a:r>
              <a:rPr lang="es-ES" dirty="0" err="1"/>
              <a:t>Rockstar</a:t>
            </a:r>
            <a:r>
              <a:rPr lang="es-ES" dirty="0"/>
              <a:t> con </a:t>
            </a:r>
            <a:r>
              <a:rPr lang="es-ES" b="1" dirty="0"/>
              <a:t>GTA IV </a:t>
            </a:r>
            <a:r>
              <a:rPr lang="es-ES" dirty="0"/>
              <a:t>acumulando con este premio el segundo, el primero fue ganado 4 años antes también con un GTA</a:t>
            </a:r>
          </a:p>
        </p:txBody>
      </p:sp>
      <p:pic>
        <p:nvPicPr>
          <p:cNvPr id="2050" name="Picture 2" descr="Todos los anuncios y tráilers de los The Game Awards 2022 | Eurogamer.es">
            <a:extLst>
              <a:ext uri="{FF2B5EF4-FFF2-40B4-BE49-F238E27FC236}">
                <a16:creationId xmlns:a16="http://schemas.microsoft.com/office/drawing/2014/main" id="{657E7710-327A-D503-0376-AB04D0CB8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672" y="2105167"/>
            <a:ext cx="5295331" cy="26476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123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9C96101-F76D-5CB1-FE5C-072E27D21C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2.2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F30BD30-C6A8-B140-2064-569062E782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5644" y="1908820"/>
            <a:ext cx="5525665" cy="4578162"/>
          </a:xfrm>
        </p:spPr>
        <p:txBody>
          <a:bodyPr>
            <a:normAutofit/>
          </a:bodyPr>
          <a:lstStyle/>
          <a:p>
            <a:r>
              <a:rPr lang="es-ES" dirty="0"/>
              <a:t>Ahora hablaremos de los lanzamientos destacados de ese año. El primero del que vamos a hablar es </a:t>
            </a:r>
            <a:r>
              <a:rPr lang="es-ES" b="1" dirty="0"/>
              <a:t>Little Big </a:t>
            </a:r>
            <a:r>
              <a:rPr lang="es-ES" b="1" dirty="0" err="1"/>
              <a:t>Planet</a:t>
            </a:r>
            <a:r>
              <a:rPr lang="es-ES" dirty="0"/>
              <a:t>, del cual hemos hablado anteriormente ya que fue nominado a los GOTY. </a:t>
            </a:r>
          </a:p>
          <a:p>
            <a:r>
              <a:rPr lang="es-ES" dirty="0"/>
              <a:t>Sony sorprende ese año con el lanzamiento de una </a:t>
            </a:r>
            <a:r>
              <a:rPr lang="es-ES" b="1" dirty="0"/>
              <a:t>aventura de plataformas </a:t>
            </a:r>
            <a:r>
              <a:rPr lang="es-ES" dirty="0"/>
              <a:t>que nos animaría a acompañar a </a:t>
            </a:r>
            <a:r>
              <a:rPr lang="es-ES" dirty="0" err="1"/>
              <a:t>Sackboy</a:t>
            </a:r>
            <a:r>
              <a:rPr lang="es-ES" dirty="0"/>
              <a:t> por un mundo original y divertido, el cual quizá sin saberlo en aquel momento Sony, acabo por ser seguramente el mejor juego de plataformas de Sony. A día de hoy Little Big </a:t>
            </a:r>
            <a:r>
              <a:rPr lang="es-ES" dirty="0" err="1"/>
              <a:t>Planet</a:t>
            </a:r>
            <a:r>
              <a:rPr lang="es-ES" dirty="0"/>
              <a:t> se ha convertido en una de las </a:t>
            </a:r>
            <a:r>
              <a:rPr lang="es-ES" b="1" dirty="0" err="1"/>
              <a:t>IPs</a:t>
            </a:r>
            <a:r>
              <a:rPr lang="es-ES" b="1" dirty="0"/>
              <a:t> exclusivas de Sony </a:t>
            </a:r>
            <a:r>
              <a:rPr lang="es-ES" dirty="0"/>
              <a:t>más conocidas y queridas por los usuarios.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77980D2D-B638-654B-1040-A7D5A440C3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ES" noProof="0" smtClean="0"/>
              <a:pPr rtl="0"/>
              <a:t>16</a:t>
            </a:fld>
            <a:endParaRPr lang="es-ES" noProof="0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E19A0604-4987-C658-C589-94D8A6B4E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335" y="517972"/>
            <a:ext cx="4438650" cy="1340615"/>
          </a:xfrm>
        </p:spPr>
        <p:txBody>
          <a:bodyPr/>
          <a:lstStyle/>
          <a:p>
            <a:r>
              <a:rPr lang="es-ES" dirty="0"/>
              <a:t>Lanzamientos</a:t>
            </a:r>
          </a:p>
        </p:txBody>
      </p:sp>
      <p:pic>
        <p:nvPicPr>
          <p:cNvPr id="3074" name="Picture 2" descr="LittleBigPlanet - Videojuego (PS3 y PSP) - Vandal">
            <a:extLst>
              <a:ext uri="{FF2B5EF4-FFF2-40B4-BE49-F238E27FC236}">
                <a16:creationId xmlns:a16="http://schemas.microsoft.com/office/drawing/2014/main" id="{B74916C8-2CAD-E533-71FF-D6A79E6C9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442" y="1083030"/>
            <a:ext cx="2103491" cy="24178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El pack de 'Little Big Planet' tiene este aspecto">
            <a:extLst>
              <a:ext uri="{FF2B5EF4-FFF2-40B4-BE49-F238E27FC236}">
                <a16:creationId xmlns:a16="http://schemas.microsoft.com/office/drawing/2014/main" id="{78CCB7C0-EFFE-AC7A-51C7-54A00D11BB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3080" name="Picture 8" descr="Vitamin Element Labe ps3 spiel little big planet Penelope Nicht gefallen Huh">
            <a:extLst>
              <a:ext uri="{FF2B5EF4-FFF2-40B4-BE49-F238E27FC236}">
                <a16:creationId xmlns:a16="http://schemas.microsoft.com/office/drawing/2014/main" id="{880F7A2D-7144-16DC-4AD1-0984E1D37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981" y="1575162"/>
            <a:ext cx="2352789" cy="19257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FF0B64E7-004E-1106-BE72-8752210AC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981" y="3785006"/>
            <a:ext cx="4695877" cy="26414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89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31E1DD90-8539-5872-C81A-9B5F211E88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ES" noProof="0" smtClean="0"/>
              <a:pPr rtl="0"/>
              <a:t>17</a:t>
            </a:fld>
            <a:endParaRPr lang="es-ES" noProof="0"/>
          </a:p>
        </p:txBody>
      </p:sp>
      <p:sp>
        <p:nvSpPr>
          <p:cNvPr id="10" name="Marcador de texto 5">
            <a:extLst>
              <a:ext uri="{FF2B5EF4-FFF2-40B4-BE49-F238E27FC236}">
                <a16:creationId xmlns:a16="http://schemas.microsoft.com/office/drawing/2014/main" id="{3A8EA7B2-0AD0-67AB-BB01-6570584B0D78}"/>
              </a:ext>
            </a:extLst>
          </p:cNvPr>
          <p:cNvSpPr txBox="1">
            <a:spLocks/>
          </p:cNvSpPr>
          <p:nvPr/>
        </p:nvSpPr>
        <p:spPr>
          <a:xfrm>
            <a:off x="810365" y="708859"/>
            <a:ext cx="5525665" cy="577812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Otro de los lanzamientos destacados del 2008 es el de </a:t>
            </a:r>
            <a:r>
              <a:rPr lang="es-ES" b="1" dirty="0" err="1"/>
              <a:t>Dead</a:t>
            </a:r>
            <a:r>
              <a:rPr lang="es-ES" b="1" dirty="0"/>
              <a:t> </a:t>
            </a:r>
            <a:r>
              <a:rPr lang="es-ES" b="1" dirty="0" err="1"/>
              <a:t>Space</a:t>
            </a:r>
            <a:r>
              <a:rPr lang="es-ES" dirty="0"/>
              <a:t>, lanzado en PC, PS3 y XBOX360. Un juego </a:t>
            </a:r>
            <a:r>
              <a:rPr lang="es-ES" b="1" dirty="0" err="1"/>
              <a:t>shotter</a:t>
            </a:r>
            <a:r>
              <a:rPr lang="es-ES" b="1" dirty="0"/>
              <a:t> en tercera persona </a:t>
            </a:r>
            <a:r>
              <a:rPr lang="es-ES" dirty="0"/>
              <a:t>que nos sitúa en una nave espacial llena de “</a:t>
            </a:r>
            <a:r>
              <a:rPr lang="es-ES" dirty="0" err="1"/>
              <a:t>necromorfos</a:t>
            </a:r>
            <a:r>
              <a:rPr lang="es-ES" dirty="0"/>
              <a:t>” (los cadáveres de la tripulación que intentan matarte) repleto de </a:t>
            </a:r>
            <a:r>
              <a:rPr lang="es-ES" b="1" dirty="0"/>
              <a:t>acción y terror</a:t>
            </a:r>
            <a:r>
              <a:rPr lang="es-ES" dirty="0"/>
              <a:t>.</a:t>
            </a:r>
          </a:p>
          <a:p>
            <a:r>
              <a:rPr lang="es-ES" b="1" dirty="0"/>
              <a:t>Al año </a:t>
            </a:r>
            <a:r>
              <a:rPr lang="es-ES" dirty="0"/>
              <a:t>de lanzamiento alcanza </a:t>
            </a:r>
            <a:r>
              <a:rPr lang="es-ES" b="1" dirty="0"/>
              <a:t>casi 2 millones de ventas</a:t>
            </a:r>
            <a:r>
              <a:rPr lang="es-ES" dirty="0"/>
              <a:t> y hoy en día es uno de los </a:t>
            </a:r>
            <a:r>
              <a:rPr lang="es-ES" b="1" dirty="0"/>
              <a:t>juegos de terror mejor valorados </a:t>
            </a:r>
            <a:r>
              <a:rPr lang="es-ES" dirty="0"/>
              <a:t>con un 8.6 en </a:t>
            </a:r>
            <a:r>
              <a:rPr lang="es-ES" dirty="0" err="1"/>
              <a:t>metacritic</a:t>
            </a:r>
            <a:r>
              <a:rPr lang="es-ES" dirty="0"/>
              <a:t>.</a:t>
            </a:r>
          </a:p>
          <a:p>
            <a:r>
              <a:rPr lang="es-ES" dirty="0"/>
              <a:t>Fue </a:t>
            </a:r>
            <a:r>
              <a:rPr lang="es-ES" b="1" dirty="0"/>
              <a:t>nominado</a:t>
            </a:r>
            <a:r>
              <a:rPr lang="es-ES" dirty="0"/>
              <a:t> en el año 2009 al </a:t>
            </a:r>
            <a:r>
              <a:rPr lang="es-ES" b="1" dirty="0"/>
              <a:t>juego del año</a:t>
            </a:r>
            <a:r>
              <a:rPr lang="es-ES" dirty="0"/>
              <a:t>, y aunque no ganó ese premio si </a:t>
            </a:r>
            <a:r>
              <a:rPr lang="es-ES" b="1" dirty="0"/>
              <a:t>ganó</a:t>
            </a:r>
            <a:r>
              <a:rPr lang="es-ES" dirty="0"/>
              <a:t> los premios a </a:t>
            </a:r>
            <a:r>
              <a:rPr lang="es-ES" b="1" dirty="0"/>
              <a:t>mejor uso del audio y mejor BSO</a:t>
            </a:r>
            <a:r>
              <a:rPr lang="es-ES" dirty="0"/>
              <a:t>.</a:t>
            </a:r>
          </a:p>
          <a:p>
            <a:r>
              <a:rPr lang="es-ES" dirty="0"/>
              <a:t>Entre el 2008 y el 2013 se lanzaron </a:t>
            </a:r>
            <a:r>
              <a:rPr lang="es-ES" b="1" dirty="0"/>
              <a:t>6 juegos de la saga </a:t>
            </a:r>
            <a:r>
              <a:rPr lang="es-ES" b="1" dirty="0" err="1"/>
              <a:t>Dead</a:t>
            </a:r>
            <a:r>
              <a:rPr lang="es-ES" b="1" dirty="0"/>
              <a:t> </a:t>
            </a:r>
            <a:r>
              <a:rPr lang="es-ES" b="1" dirty="0" err="1"/>
              <a:t>Space</a:t>
            </a:r>
            <a:r>
              <a:rPr lang="es-ES" dirty="0"/>
              <a:t>, </a:t>
            </a:r>
            <a:r>
              <a:rPr lang="es-ES" b="1" dirty="0"/>
              <a:t>este año </a:t>
            </a:r>
            <a:r>
              <a:rPr lang="es-ES" dirty="0"/>
              <a:t>vuelven con un </a:t>
            </a:r>
            <a:r>
              <a:rPr lang="es-ES" b="1" dirty="0"/>
              <a:t>Remake </a:t>
            </a:r>
            <a:r>
              <a:rPr lang="es-ES" dirty="0"/>
              <a:t>tras 10 años sin lanzar un juego.</a:t>
            </a:r>
          </a:p>
        </p:txBody>
      </p:sp>
      <p:pic>
        <p:nvPicPr>
          <p:cNvPr id="1026" name="Picture 2" descr="Dead Space (2008) on Steam">
            <a:extLst>
              <a:ext uri="{FF2B5EF4-FFF2-40B4-BE49-F238E27FC236}">
                <a16:creationId xmlns:a16="http://schemas.microsoft.com/office/drawing/2014/main" id="{A6AB3985-09D4-98D3-77EB-E309DFF26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201" y="708859"/>
            <a:ext cx="5461712" cy="3072213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ad Space vyjde 31. října - Aktuálně.cz">
            <a:extLst>
              <a:ext uri="{FF2B5EF4-FFF2-40B4-BE49-F238E27FC236}">
                <a16:creationId xmlns:a16="http://schemas.microsoft.com/office/drawing/2014/main" id="{7E68D533-64E0-9EAC-2CD3-2354FE727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875" y="4208032"/>
            <a:ext cx="3142038" cy="1769707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ead Space (2008) - Filmaffinity">
            <a:extLst>
              <a:ext uri="{FF2B5EF4-FFF2-40B4-BE49-F238E27FC236}">
                <a16:creationId xmlns:a16="http://schemas.microsoft.com/office/drawing/2014/main" id="{4BCEBAFA-16F1-DA81-2F14-2E27DE02C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030" y="4208032"/>
            <a:ext cx="1637196" cy="2311721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470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31E1DD90-8539-5872-C81A-9B5F211E88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ES" noProof="0" smtClean="0"/>
              <a:pPr rtl="0"/>
              <a:t>18</a:t>
            </a:fld>
            <a:endParaRPr lang="es-ES" noProof="0"/>
          </a:p>
        </p:txBody>
      </p:sp>
      <p:sp>
        <p:nvSpPr>
          <p:cNvPr id="10" name="Marcador de texto 5">
            <a:extLst>
              <a:ext uri="{FF2B5EF4-FFF2-40B4-BE49-F238E27FC236}">
                <a16:creationId xmlns:a16="http://schemas.microsoft.com/office/drawing/2014/main" id="{3A8EA7B2-0AD0-67AB-BB01-6570584B0D78}"/>
              </a:ext>
            </a:extLst>
          </p:cNvPr>
          <p:cNvSpPr txBox="1">
            <a:spLocks/>
          </p:cNvSpPr>
          <p:nvPr/>
        </p:nvSpPr>
        <p:spPr>
          <a:xfrm>
            <a:off x="452179" y="418745"/>
            <a:ext cx="5643821" cy="61397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Otro lanzamiento destacado es el del conocidísimo </a:t>
            </a:r>
            <a:r>
              <a:rPr lang="es-ES" b="1" dirty="0" err="1"/>
              <a:t>Left</a:t>
            </a:r>
            <a:r>
              <a:rPr lang="es-ES" b="1" dirty="0"/>
              <a:t> 4 </a:t>
            </a:r>
            <a:r>
              <a:rPr lang="es-ES" b="1" dirty="0" err="1"/>
              <a:t>Dead</a:t>
            </a:r>
            <a:r>
              <a:rPr lang="es-ES" dirty="0"/>
              <a:t>, un juego </a:t>
            </a:r>
            <a:r>
              <a:rPr lang="es-ES" b="1" dirty="0"/>
              <a:t>cooperativo de </a:t>
            </a:r>
            <a:r>
              <a:rPr lang="es-ES" b="1" dirty="0" err="1"/>
              <a:t>survival</a:t>
            </a:r>
            <a:r>
              <a:rPr lang="es-ES" b="1" dirty="0"/>
              <a:t> horror </a:t>
            </a:r>
            <a:r>
              <a:rPr lang="es-ES" dirty="0"/>
              <a:t>que ha cautivado a los jugadores y que sigue vendiendo copias en </a:t>
            </a:r>
            <a:r>
              <a:rPr lang="es-ES" dirty="0" err="1"/>
              <a:t>Steam</a:t>
            </a:r>
            <a:r>
              <a:rPr lang="es-ES" dirty="0"/>
              <a:t> a día de hoy. Fue lanzado en XBOX360 y PC aunque </a:t>
            </a:r>
            <a:r>
              <a:rPr lang="es-ES" b="1" dirty="0"/>
              <a:t>mayoritariamente el publico </a:t>
            </a:r>
            <a:r>
              <a:rPr lang="es-ES" dirty="0"/>
              <a:t>de este este juego </a:t>
            </a:r>
            <a:r>
              <a:rPr lang="es-ES" b="1" dirty="0"/>
              <a:t>se encuentra en PC</a:t>
            </a:r>
            <a:r>
              <a:rPr lang="es-ES" dirty="0"/>
              <a:t> donde aún conserva muchos jugadores.</a:t>
            </a:r>
          </a:p>
          <a:p>
            <a:r>
              <a:rPr lang="es-ES" dirty="0"/>
              <a:t>Tan solo </a:t>
            </a:r>
            <a:r>
              <a:rPr lang="es-ES" b="1" dirty="0"/>
              <a:t>4 años más tarde de su lanzamiento </a:t>
            </a:r>
            <a:r>
              <a:rPr lang="es-ES" dirty="0"/>
              <a:t>ya alcanzaba los </a:t>
            </a:r>
            <a:r>
              <a:rPr lang="es-ES" b="1" dirty="0"/>
              <a:t>12 millones de ventas</a:t>
            </a:r>
            <a:r>
              <a:rPr lang="es-ES" dirty="0"/>
              <a:t>, y aunque no he encontrado cifras recientes está claro que las ventas de este juego son buenísimas.</a:t>
            </a:r>
          </a:p>
          <a:p>
            <a:r>
              <a:rPr lang="es-ES" dirty="0"/>
              <a:t>Un año más tarde se lanza </a:t>
            </a:r>
            <a:r>
              <a:rPr lang="es-ES" dirty="0" err="1"/>
              <a:t>Left</a:t>
            </a:r>
            <a:r>
              <a:rPr lang="es-ES" dirty="0"/>
              <a:t> 4 </a:t>
            </a:r>
            <a:r>
              <a:rPr lang="es-ES" dirty="0" err="1"/>
              <a:t>Dead</a:t>
            </a:r>
            <a:r>
              <a:rPr lang="es-ES" dirty="0"/>
              <a:t> 2 el cual mantiene la esencia del primero pero con más armas e infectados, a día de hoy sigue siendo uno de los juegos más jugados y vistos en plataformas como </a:t>
            </a:r>
            <a:r>
              <a:rPr lang="es-ES" dirty="0" err="1"/>
              <a:t>Twitch</a:t>
            </a:r>
            <a:r>
              <a:rPr lang="es-ES" dirty="0"/>
              <a:t>, donde juegos inspirados en él como Back 4 </a:t>
            </a:r>
            <a:r>
              <a:rPr lang="es-ES" dirty="0" err="1"/>
              <a:t>Blood</a:t>
            </a:r>
            <a:r>
              <a:rPr lang="es-ES" dirty="0"/>
              <a:t> tiene 230 mil seguidores mientras </a:t>
            </a:r>
            <a:r>
              <a:rPr lang="es-ES" dirty="0" err="1"/>
              <a:t>Left</a:t>
            </a:r>
            <a:r>
              <a:rPr lang="es-ES" dirty="0"/>
              <a:t> 4 </a:t>
            </a:r>
            <a:r>
              <a:rPr lang="es-ES" dirty="0" err="1"/>
              <a:t>Dead</a:t>
            </a:r>
            <a:r>
              <a:rPr lang="es-ES" dirty="0"/>
              <a:t> 2 tiene 1,4 millones.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2050" name="Picture 2" descr="Left 4 Dead - Viquipèdia, l'enciclopèdia lliure">
            <a:extLst>
              <a:ext uri="{FF2B5EF4-FFF2-40B4-BE49-F238E27FC236}">
                <a16:creationId xmlns:a16="http://schemas.microsoft.com/office/drawing/2014/main" id="{DAB04FC4-DD8D-2BE4-89F9-2A2513F3E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201" y="3939074"/>
            <a:ext cx="1743075" cy="2619375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Left 4 Dead | Xbox One X Gameplay | 4K Enhanced Backward - YouTube">
            <a:extLst>
              <a:ext uri="{FF2B5EF4-FFF2-40B4-BE49-F238E27FC236}">
                <a16:creationId xmlns:a16="http://schemas.microsoft.com/office/drawing/2014/main" id="{B98BB8A9-39A0-7FE3-A26A-67AE20871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939" y="565625"/>
            <a:ext cx="5420882" cy="3049246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Valve doesn't need Left 4 Dead 3, it just needs to update Left 4 Dead 2 -  Polygon">
            <a:extLst>
              <a:ext uri="{FF2B5EF4-FFF2-40B4-BE49-F238E27FC236}">
                <a16:creationId xmlns:a16="http://schemas.microsoft.com/office/drawing/2014/main" id="{5A7EF9E2-782A-F86D-0C1C-FEA3FC317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142" y="3939073"/>
            <a:ext cx="2619375" cy="2619375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665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E9E1A8C-6978-2656-F013-30910AD306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1924" y="446027"/>
            <a:ext cx="4360812" cy="998345"/>
          </a:xfrm>
        </p:spPr>
        <p:txBody>
          <a:bodyPr/>
          <a:lstStyle/>
          <a:p>
            <a:r>
              <a:rPr lang="es-ES" dirty="0"/>
              <a:t>Otros lanzamientos destacados del 2008:</a:t>
            </a:r>
            <a:endParaRPr lang="es-ES" b="1" i="0" dirty="0">
              <a:solidFill>
                <a:srgbClr val="111111"/>
              </a:solidFill>
              <a:effectLst/>
              <a:latin typeface="Roboto" panose="020B0604020202020204" pitchFamily="2" charset="0"/>
            </a:endParaRPr>
          </a:p>
          <a:p>
            <a:endParaRPr lang="es-ES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7C6A9959-E417-3C6A-F14E-406B2BAF18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ES" noProof="0" smtClean="0"/>
              <a:pPr rtl="0"/>
              <a:t>19</a:t>
            </a:fld>
            <a:endParaRPr lang="es-ES" noProof="0"/>
          </a:p>
        </p:txBody>
      </p:sp>
      <p:pic>
        <p:nvPicPr>
          <p:cNvPr id="2050" name="Picture 2" descr="Mirror's Edge - Wikipedia">
            <a:extLst>
              <a:ext uri="{FF2B5EF4-FFF2-40B4-BE49-F238E27FC236}">
                <a16:creationId xmlns:a16="http://schemas.microsoft.com/office/drawing/2014/main" id="{8D467F15-2DE8-08F3-396A-D162E333A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128" y="1192852"/>
            <a:ext cx="1652236" cy="23131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allout 3 - Wikipedia">
            <a:extLst>
              <a:ext uri="{FF2B5EF4-FFF2-40B4-BE49-F238E27FC236}">
                <a16:creationId xmlns:a16="http://schemas.microsoft.com/office/drawing/2014/main" id="{95FDEC95-C1BB-1E4C-1181-1A85FDE45A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81"/>
          <a:stretch/>
        </p:blipFill>
        <p:spPr bwMode="auto">
          <a:xfrm>
            <a:off x="3919128" y="3781601"/>
            <a:ext cx="1652236" cy="25643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uper Smash Bros. Brawl - SmashPedia">
            <a:extLst>
              <a:ext uri="{FF2B5EF4-FFF2-40B4-BE49-F238E27FC236}">
                <a16:creationId xmlns:a16="http://schemas.microsoft.com/office/drawing/2014/main" id="{9DFA3AFE-3384-93AF-CA48-7883A6FEE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88" y="1192852"/>
            <a:ext cx="1652236" cy="23340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ears of War 2 (2008) - Filmaffinity">
            <a:extLst>
              <a:ext uri="{FF2B5EF4-FFF2-40B4-BE49-F238E27FC236}">
                <a16:creationId xmlns:a16="http://schemas.microsoft.com/office/drawing/2014/main" id="{2172C3D8-3697-544D-0AE6-62B5836228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9" r="5705"/>
          <a:stretch/>
        </p:blipFill>
        <p:spPr bwMode="auto">
          <a:xfrm>
            <a:off x="7559900" y="1104203"/>
            <a:ext cx="1652236" cy="23247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God of War: Chains of Olympus | God of War Wiki | Fandom">
            <a:extLst>
              <a:ext uri="{FF2B5EF4-FFF2-40B4-BE49-F238E27FC236}">
                <a16:creationId xmlns:a16="http://schemas.microsoft.com/office/drawing/2014/main" id="{F9656D9C-0BEA-3099-344C-ED33FB9B98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"/>
          <a:stretch/>
        </p:blipFill>
        <p:spPr bwMode="auto">
          <a:xfrm>
            <a:off x="7593853" y="3735439"/>
            <a:ext cx="1618283" cy="25182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intendo Selects: Mario Kart Wii - Game Only (Nintendo Wii) [Importación  inglesa] : Amazon.es: Videojuegos">
            <a:extLst>
              <a:ext uri="{FF2B5EF4-FFF2-40B4-BE49-F238E27FC236}">
                <a16:creationId xmlns:a16="http://schemas.microsoft.com/office/drawing/2014/main" id="{3B9BCB34-88B9-4C7C-B52F-08EDC8AED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88" y="3846268"/>
            <a:ext cx="1652236" cy="23280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texto 5">
            <a:extLst>
              <a:ext uri="{FF2B5EF4-FFF2-40B4-BE49-F238E27FC236}">
                <a16:creationId xmlns:a16="http://schemas.microsoft.com/office/drawing/2014/main" id="{519206A9-5834-9EA4-B539-367F71340C8A}"/>
              </a:ext>
            </a:extLst>
          </p:cNvPr>
          <p:cNvSpPr txBox="1">
            <a:spLocks/>
          </p:cNvSpPr>
          <p:nvPr/>
        </p:nvSpPr>
        <p:spPr>
          <a:xfrm>
            <a:off x="2281288" y="1104203"/>
            <a:ext cx="1474199" cy="1982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Super Smash Bros </a:t>
            </a:r>
            <a:r>
              <a:rPr lang="es-ES" b="1" dirty="0" err="1"/>
              <a:t>Brawl</a:t>
            </a:r>
            <a:r>
              <a:rPr lang="es-ES" b="1" dirty="0"/>
              <a:t>           </a:t>
            </a:r>
            <a:r>
              <a:rPr lang="es-ES" dirty="0"/>
              <a:t>Wii</a:t>
            </a:r>
          </a:p>
          <a:p>
            <a:endParaRPr lang="es-ES" dirty="0"/>
          </a:p>
        </p:txBody>
      </p:sp>
      <p:sp>
        <p:nvSpPr>
          <p:cNvPr id="9" name="Marcador de texto 5">
            <a:extLst>
              <a:ext uri="{FF2B5EF4-FFF2-40B4-BE49-F238E27FC236}">
                <a16:creationId xmlns:a16="http://schemas.microsoft.com/office/drawing/2014/main" id="{C5DCC0C0-DDEB-D656-7B07-D695C0BFC9B8}"/>
              </a:ext>
            </a:extLst>
          </p:cNvPr>
          <p:cNvSpPr txBox="1">
            <a:spLocks/>
          </p:cNvSpPr>
          <p:nvPr/>
        </p:nvSpPr>
        <p:spPr>
          <a:xfrm>
            <a:off x="2187724" y="3788723"/>
            <a:ext cx="1474199" cy="1982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Mario Kart  </a:t>
            </a:r>
            <a:r>
              <a:rPr lang="es-ES" dirty="0"/>
              <a:t>Wii</a:t>
            </a:r>
            <a:endParaRPr lang="es-ES" i="1" dirty="0"/>
          </a:p>
          <a:p>
            <a:endParaRPr lang="es-ES" dirty="0"/>
          </a:p>
        </p:txBody>
      </p:sp>
      <p:sp>
        <p:nvSpPr>
          <p:cNvPr id="10" name="Marcador de texto 5">
            <a:extLst>
              <a:ext uri="{FF2B5EF4-FFF2-40B4-BE49-F238E27FC236}">
                <a16:creationId xmlns:a16="http://schemas.microsoft.com/office/drawing/2014/main" id="{85ECEBC9-01F7-8DC0-6617-D673307EDD85}"/>
              </a:ext>
            </a:extLst>
          </p:cNvPr>
          <p:cNvSpPr txBox="1">
            <a:spLocks/>
          </p:cNvSpPr>
          <p:nvPr/>
        </p:nvSpPr>
        <p:spPr>
          <a:xfrm>
            <a:off x="9315450" y="3735439"/>
            <a:ext cx="1474199" cy="1982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 err="1"/>
              <a:t>God</a:t>
            </a:r>
            <a:r>
              <a:rPr lang="es-ES" b="1" dirty="0"/>
              <a:t> </a:t>
            </a:r>
            <a:r>
              <a:rPr lang="es-ES" b="1" dirty="0" err="1"/>
              <a:t>of</a:t>
            </a:r>
            <a:r>
              <a:rPr lang="es-ES" b="1" dirty="0"/>
              <a:t> </a:t>
            </a:r>
            <a:r>
              <a:rPr lang="es-ES" b="1" dirty="0" err="1"/>
              <a:t>war</a:t>
            </a:r>
            <a:r>
              <a:rPr lang="es-ES" b="1" dirty="0"/>
              <a:t> </a:t>
            </a:r>
            <a:r>
              <a:rPr lang="es-ES" b="1" dirty="0" err="1"/>
              <a:t>chains</a:t>
            </a:r>
            <a:r>
              <a:rPr lang="es-ES" b="1" dirty="0"/>
              <a:t> </a:t>
            </a:r>
            <a:r>
              <a:rPr lang="es-ES" b="1" dirty="0" err="1"/>
              <a:t>of</a:t>
            </a:r>
            <a:r>
              <a:rPr lang="es-ES" b="1" dirty="0"/>
              <a:t> Olympus </a:t>
            </a:r>
            <a:r>
              <a:rPr lang="es-ES" dirty="0"/>
              <a:t>PS3 y PSP</a:t>
            </a:r>
            <a:endParaRPr lang="es-ES" i="1" dirty="0"/>
          </a:p>
          <a:p>
            <a:endParaRPr lang="es-ES" dirty="0"/>
          </a:p>
        </p:txBody>
      </p:sp>
      <p:sp>
        <p:nvSpPr>
          <p:cNvPr id="11" name="Marcador de texto 5">
            <a:extLst>
              <a:ext uri="{FF2B5EF4-FFF2-40B4-BE49-F238E27FC236}">
                <a16:creationId xmlns:a16="http://schemas.microsoft.com/office/drawing/2014/main" id="{B1950BA7-AADE-E727-8908-F33C2FEB8194}"/>
              </a:ext>
            </a:extLst>
          </p:cNvPr>
          <p:cNvSpPr txBox="1">
            <a:spLocks/>
          </p:cNvSpPr>
          <p:nvPr/>
        </p:nvSpPr>
        <p:spPr>
          <a:xfrm>
            <a:off x="5799193" y="3781601"/>
            <a:ext cx="1474199" cy="1982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 err="1"/>
              <a:t>Fallout</a:t>
            </a:r>
            <a:r>
              <a:rPr lang="es-ES" b="1" dirty="0"/>
              <a:t> 3    </a:t>
            </a:r>
            <a:r>
              <a:rPr lang="es-ES" dirty="0"/>
              <a:t>PC, Xbox360 y PS3</a:t>
            </a:r>
            <a:endParaRPr lang="es-ES" i="1" dirty="0"/>
          </a:p>
          <a:p>
            <a:endParaRPr lang="es-ES" dirty="0"/>
          </a:p>
        </p:txBody>
      </p:sp>
      <p:sp>
        <p:nvSpPr>
          <p:cNvPr id="12" name="Marcador de texto 5">
            <a:extLst>
              <a:ext uri="{FF2B5EF4-FFF2-40B4-BE49-F238E27FC236}">
                <a16:creationId xmlns:a16="http://schemas.microsoft.com/office/drawing/2014/main" id="{92988081-9A8E-577A-C380-A6F34C7E659C}"/>
              </a:ext>
            </a:extLst>
          </p:cNvPr>
          <p:cNvSpPr txBox="1">
            <a:spLocks/>
          </p:cNvSpPr>
          <p:nvPr/>
        </p:nvSpPr>
        <p:spPr>
          <a:xfrm>
            <a:off x="9315450" y="983896"/>
            <a:ext cx="1474199" cy="1982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 err="1"/>
              <a:t>Gears</a:t>
            </a:r>
            <a:r>
              <a:rPr lang="es-ES" b="1" dirty="0"/>
              <a:t> </a:t>
            </a:r>
            <a:r>
              <a:rPr lang="es-ES" b="1" dirty="0" err="1"/>
              <a:t>of</a:t>
            </a:r>
            <a:r>
              <a:rPr lang="es-ES" b="1" dirty="0"/>
              <a:t>   </a:t>
            </a:r>
            <a:r>
              <a:rPr lang="es-ES" b="1" dirty="0" err="1"/>
              <a:t>war</a:t>
            </a:r>
            <a:r>
              <a:rPr lang="es-ES" b="1" dirty="0"/>
              <a:t> 2        </a:t>
            </a:r>
            <a:r>
              <a:rPr lang="es-ES" dirty="0"/>
              <a:t>Xbox360</a:t>
            </a:r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7EF5522B-FC17-0337-218E-B7F73CC7FE12}"/>
              </a:ext>
            </a:extLst>
          </p:cNvPr>
          <p:cNvSpPr txBox="1">
            <a:spLocks/>
          </p:cNvSpPr>
          <p:nvPr/>
        </p:nvSpPr>
        <p:spPr>
          <a:xfrm>
            <a:off x="5674678" y="1088318"/>
            <a:ext cx="1474199" cy="1982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 err="1"/>
              <a:t>Mirror’s</a:t>
            </a:r>
            <a:r>
              <a:rPr lang="es-ES" b="1" dirty="0"/>
              <a:t> Edge           </a:t>
            </a:r>
            <a:r>
              <a:rPr lang="es-ES" dirty="0"/>
              <a:t>PC, Xbox360 y PS3</a:t>
            </a:r>
          </a:p>
        </p:txBody>
      </p:sp>
    </p:spTree>
    <p:extLst>
      <p:ext uri="{BB962C8B-B14F-4D97-AF65-F5344CB8AC3E}">
        <p14:creationId xmlns:p14="http://schemas.microsoft.com/office/powerpoint/2010/main" val="2793217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>
            <a:extLst>
              <a:ext uri="{FF2B5EF4-FFF2-40B4-BE49-F238E27FC236}">
                <a16:creationId xmlns:a16="http://schemas.microsoft.com/office/drawing/2014/main" id="{BEC46ADB-55E5-43DA-8E91-C49412A33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err="1"/>
              <a:t>Indice</a:t>
            </a:r>
            <a:endParaRPr lang="es-ES" dirty="0"/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11A7FF5-E7DB-4462-BC64-12126BDC0D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9827" y="1997519"/>
            <a:ext cx="4667250" cy="4400550"/>
          </a:xfrm>
        </p:spPr>
        <p:txBody>
          <a:bodyPr rtlCol="0">
            <a:normAutofit lnSpcReduction="10000"/>
          </a:bodyPr>
          <a:lstStyle/>
          <a:p>
            <a:pPr algn="ctr" rtl="0"/>
            <a:r>
              <a:rPr lang="es-ES" b="1" dirty="0">
                <a:solidFill>
                  <a:schemeClr val="tx1"/>
                </a:solidFill>
              </a:rPr>
              <a:t>STARDEW VALLEY</a:t>
            </a:r>
          </a:p>
          <a:p>
            <a:pPr rtl="0"/>
            <a:r>
              <a:rPr lang="es-ES" dirty="0">
                <a:solidFill>
                  <a:schemeClr val="tx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1.1 Introducción                        </a:t>
            </a:r>
            <a:r>
              <a:rPr lang="es-ES" dirty="0">
                <a:solidFill>
                  <a:schemeClr val="tx1"/>
                </a:solidFill>
                <a:sym typeface="Wingdings" panose="05000000000000000000" pitchFamily="2" charset="2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 p. 3</a:t>
            </a:r>
            <a:endParaRPr lang="es-ES" dirty="0">
              <a:solidFill>
                <a:schemeClr val="tx1"/>
              </a:solidFill>
            </a:endParaRPr>
          </a:p>
          <a:p>
            <a:pPr rtl="0"/>
            <a:r>
              <a:rPr lang="es-ES" dirty="0">
                <a:solidFill>
                  <a:schemeClr val="tx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1.2 Historia y jugabilidad      </a:t>
            </a:r>
            <a:r>
              <a:rPr lang="es-ES" dirty="0">
                <a:solidFill>
                  <a:schemeClr val="tx1"/>
                </a:solidFill>
                <a:sym typeface="Wingdings" panose="05000000000000000000" pitchFamily="2" charset="2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 p. 5</a:t>
            </a:r>
            <a:endParaRPr lang="es-ES" dirty="0">
              <a:solidFill>
                <a:schemeClr val="tx1"/>
              </a:solidFill>
            </a:endParaRPr>
          </a:p>
          <a:p>
            <a:pPr rtl="0"/>
            <a:r>
              <a:rPr lang="es-ES" dirty="0">
                <a:solidFill>
                  <a:schemeClr val="tx1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1.3 Aspecto visual                     </a:t>
            </a:r>
            <a:r>
              <a:rPr lang="es-ES" dirty="0">
                <a:solidFill>
                  <a:schemeClr val="tx1"/>
                </a:solidFill>
                <a:sym typeface="Wingdings" panose="05000000000000000000" pitchFamily="2" charset="2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 p. 8</a:t>
            </a:r>
            <a:endParaRPr lang="es-ES" dirty="0">
              <a:solidFill>
                <a:schemeClr val="tx1"/>
              </a:solidFill>
            </a:endParaRPr>
          </a:p>
          <a:p>
            <a:pPr rtl="0"/>
            <a:r>
              <a:rPr lang="es-ES" dirty="0">
                <a:solidFill>
                  <a:schemeClr val="tx1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1.4 Ventas                                     </a:t>
            </a:r>
            <a:r>
              <a:rPr lang="es-ES" dirty="0">
                <a:solidFill>
                  <a:schemeClr val="tx1"/>
                </a:solidFill>
                <a:sym typeface="Wingdings" panose="05000000000000000000" pitchFamily="2" charset="2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 p. 12</a:t>
            </a:r>
            <a:r>
              <a:rPr lang="es-ES" dirty="0">
                <a:solidFill>
                  <a:schemeClr val="tx1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                              </a:t>
            </a:r>
            <a:r>
              <a:rPr lang="es-ES" dirty="0">
                <a:solidFill>
                  <a:schemeClr val="tx1"/>
                </a:solidFill>
                <a:sym typeface="Wingdings" panose="05000000000000000000" pitchFamily="2" charset="2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      </a:t>
            </a:r>
            <a:endParaRPr lang="es-ES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algn="ctr" rtl="0"/>
            <a:r>
              <a:rPr lang="es-ES" b="1" dirty="0">
                <a:solidFill>
                  <a:schemeClr val="tx1"/>
                </a:solidFill>
              </a:rPr>
              <a:t>AÑO 2008</a:t>
            </a:r>
          </a:p>
          <a:p>
            <a:pPr rtl="0"/>
            <a:r>
              <a:rPr lang="es-ES" dirty="0">
                <a:solidFill>
                  <a:schemeClr val="tx1"/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2.1 2008                                        </a:t>
            </a:r>
            <a:r>
              <a:rPr lang="es-ES" dirty="0">
                <a:solidFill>
                  <a:schemeClr val="tx1"/>
                </a:solidFill>
                <a:sym typeface="Wingdings" panose="05000000000000000000" pitchFamily="2" charset="2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 p. 14</a:t>
            </a:r>
            <a:endParaRPr lang="es-ES" dirty="0">
              <a:solidFill>
                <a:schemeClr val="tx1"/>
              </a:solidFill>
            </a:endParaRPr>
          </a:p>
          <a:p>
            <a:pPr rtl="0"/>
            <a:r>
              <a:rPr lang="es-ES" dirty="0">
                <a:solidFill>
                  <a:schemeClr val="tx1"/>
                </a:solid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2.2 Lanzamientos                     </a:t>
            </a:r>
            <a:r>
              <a:rPr lang="es-ES" dirty="0">
                <a:solidFill>
                  <a:schemeClr val="tx1"/>
                </a:solidFill>
                <a:sym typeface="Wingdings" panose="05000000000000000000" pitchFamily="2" charset="2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 p. 16</a:t>
            </a:r>
            <a:endParaRPr lang="es-ES" dirty="0">
              <a:solidFill>
                <a:schemeClr val="tx1"/>
              </a:solidFill>
            </a:endParaRPr>
          </a:p>
          <a:p>
            <a:pPr rtl="0"/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A7B234E-FE17-4087-92FD-3802CA26E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smtClean="0"/>
              <a:pPr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5516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BE394849-EE6D-4358-A824-BBF6E518EA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es-ES" dirty="0"/>
              <a:t>1.1</a:t>
            </a:r>
          </a:p>
        </p:txBody>
      </p:sp>
      <p:sp>
        <p:nvSpPr>
          <p:cNvPr id="18" name="Título 17">
            <a:extLst>
              <a:ext uri="{FF2B5EF4-FFF2-40B4-BE49-F238E27FC236}">
                <a16:creationId xmlns:a16="http://schemas.microsoft.com/office/drawing/2014/main" id="{EA6B7DE5-BFCC-4EEF-9609-8AA1C7CAD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456" y="1180098"/>
            <a:ext cx="3935647" cy="1340615"/>
          </a:xfrm>
        </p:spPr>
        <p:txBody>
          <a:bodyPr rtlCol="0"/>
          <a:lstStyle/>
          <a:p>
            <a:pPr rtl="0"/>
            <a:r>
              <a:rPr lang="es-ES" dirty="0"/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4456" y="2278519"/>
            <a:ext cx="4064133" cy="4391025"/>
          </a:xfrm>
        </p:spPr>
        <p:txBody>
          <a:bodyPr rtlCol="0"/>
          <a:lstStyle/>
          <a:p>
            <a:pPr rtl="0"/>
            <a:r>
              <a:rPr lang="es-ES" dirty="0" err="1"/>
              <a:t>Stardew</a:t>
            </a:r>
            <a:r>
              <a:rPr lang="es-ES" dirty="0"/>
              <a:t> Valley es un juego</a:t>
            </a:r>
            <a:r>
              <a:rPr lang="es-ES" b="1" dirty="0"/>
              <a:t> indie de rol y simulación</a:t>
            </a:r>
            <a:r>
              <a:rPr lang="es-ES" dirty="0"/>
              <a:t> de vida en la granja. </a:t>
            </a:r>
          </a:p>
          <a:p>
            <a:pPr rtl="0"/>
            <a:r>
              <a:rPr lang="es-ES" dirty="0"/>
              <a:t>Fue </a:t>
            </a:r>
            <a:r>
              <a:rPr lang="es-ES" b="1" dirty="0"/>
              <a:t>lanzado</a:t>
            </a:r>
            <a:r>
              <a:rPr lang="es-ES" dirty="0"/>
              <a:t> en Febrero de </a:t>
            </a:r>
            <a:r>
              <a:rPr lang="es-ES" b="1" dirty="0"/>
              <a:t>2016</a:t>
            </a:r>
            <a:r>
              <a:rPr lang="es-ES" dirty="0"/>
              <a:t> primero para PC, meses más tarde llegó a las consolas PS4 y XBOX </a:t>
            </a:r>
            <a:r>
              <a:rPr lang="es-ES" dirty="0" err="1"/>
              <a:t>One</a:t>
            </a:r>
            <a:r>
              <a:rPr lang="es-ES" dirty="0"/>
              <a:t>, en 2017 poco después del lanzamiento de la Nintendo Switch se lanzó una versión para Switch y en el año 2019 salió una versión incluso para dispositivos móviles.</a:t>
            </a:r>
          </a:p>
        </p:txBody>
      </p:sp>
      <p:sp>
        <p:nvSpPr>
          <p:cNvPr id="35" name="Marcador de número de diapositiva 34">
            <a:extLst>
              <a:ext uri="{FF2B5EF4-FFF2-40B4-BE49-F238E27FC236}">
                <a16:creationId xmlns:a16="http://schemas.microsoft.com/office/drawing/2014/main" id="{5789CCB9-138D-4D90-8AFB-AC5C736125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smtClean="0"/>
              <a:pPr/>
              <a:t>3</a:t>
            </a:fld>
            <a:endParaRPr lang="es-ES"/>
          </a:p>
        </p:txBody>
      </p:sp>
      <p:pic>
        <p:nvPicPr>
          <p:cNvPr id="3074" name="Picture 2" descr="Stardew Valley : Amazon.es: Videojuegos">
            <a:extLst>
              <a:ext uri="{FF2B5EF4-FFF2-40B4-BE49-F238E27FC236}">
                <a16:creationId xmlns:a16="http://schemas.microsoft.com/office/drawing/2014/main" id="{79A11E73-778F-D26C-FC22-D8630CDB7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307" y="3927228"/>
            <a:ext cx="1594233" cy="25597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El popular simulador Stardew Valley da hoy el salto a los dispositivos  Android">
            <a:extLst>
              <a:ext uri="{FF2B5EF4-FFF2-40B4-BE49-F238E27FC236}">
                <a16:creationId xmlns:a16="http://schemas.microsoft.com/office/drawing/2014/main" id="{7A3CA6E0-4FE3-37DE-80DA-9CE09D41E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631" y="1006560"/>
            <a:ext cx="4543187" cy="25555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Stardew Valley da el salto al formato físico con su Collector´s edition">
            <a:extLst>
              <a:ext uri="{FF2B5EF4-FFF2-40B4-BE49-F238E27FC236}">
                <a16:creationId xmlns:a16="http://schemas.microsoft.com/office/drawing/2014/main" id="{865DFD10-E856-A76D-8AEA-816FBD32B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316" y="3931439"/>
            <a:ext cx="4512733" cy="25555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293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BABE39F-F229-B7C4-E8EF-7E985E6262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1537" y="720896"/>
            <a:ext cx="6044797" cy="5766085"/>
          </a:xfrm>
        </p:spPr>
        <p:txBody>
          <a:bodyPr>
            <a:normAutofit/>
          </a:bodyPr>
          <a:lstStyle/>
          <a:p>
            <a:r>
              <a:rPr lang="es-ES" b="1" dirty="0"/>
              <a:t>Eric Barone </a:t>
            </a:r>
            <a:r>
              <a:rPr lang="es-ES" dirty="0"/>
              <a:t>es el </a:t>
            </a:r>
            <a:r>
              <a:rPr lang="es-ES" b="1" dirty="0"/>
              <a:t>creador de este juego</a:t>
            </a:r>
            <a:r>
              <a:rPr lang="es-ES" dirty="0"/>
              <a:t>, el cual cuando terminó sus estudios de ciencias de la computación viendo que no le contrataban para trabajar decidió inspirarse en uno de sus juegos favoritos de la infancia (</a:t>
            </a:r>
            <a:r>
              <a:rPr lang="es-ES" dirty="0" err="1"/>
              <a:t>Harvest</a:t>
            </a:r>
            <a:r>
              <a:rPr lang="es-ES" dirty="0"/>
              <a:t> Moon) y empezar su propio videojuego. Por suerte Eric Barone además de saber programar es un gran artista en general, </a:t>
            </a:r>
            <a:r>
              <a:rPr lang="es-ES" b="1" dirty="0"/>
              <a:t>él mismo creo la música</a:t>
            </a:r>
            <a:r>
              <a:rPr lang="es-ES" dirty="0"/>
              <a:t> para el juego </a:t>
            </a:r>
            <a:r>
              <a:rPr lang="es-ES" b="1" dirty="0"/>
              <a:t>y el apartado visual</a:t>
            </a:r>
            <a:r>
              <a:rPr lang="es-ES" dirty="0"/>
              <a:t>.</a:t>
            </a:r>
          </a:p>
          <a:p>
            <a:r>
              <a:rPr lang="es-ES" dirty="0"/>
              <a:t>Principalmente la </a:t>
            </a:r>
            <a:r>
              <a:rPr lang="es-ES" b="1" dirty="0"/>
              <a:t>idea</a:t>
            </a:r>
            <a:r>
              <a:rPr lang="es-ES" dirty="0"/>
              <a:t> de Eric Barone era </a:t>
            </a:r>
            <a:r>
              <a:rPr lang="es-ES" b="1" dirty="0"/>
              <a:t>lanzar el juego en la Xbox Live Indie </a:t>
            </a:r>
            <a:r>
              <a:rPr lang="es-ES" b="1" dirty="0" err="1"/>
              <a:t>Games</a:t>
            </a:r>
            <a:r>
              <a:rPr lang="es-ES" dirty="0"/>
              <a:t> ( la plataforma de desarrollo de juegos indie para Xbox 360) pero finalmente cambió de idea y decidió ampliar su público, una gran idea ya que cuando </a:t>
            </a:r>
            <a:r>
              <a:rPr lang="es-ES" b="1" dirty="0"/>
              <a:t>se anunció como acceso anticipado en </a:t>
            </a:r>
            <a:r>
              <a:rPr lang="es-ES" b="1" dirty="0" err="1"/>
              <a:t>Steam</a:t>
            </a:r>
            <a:r>
              <a:rPr lang="es-ES" dirty="0"/>
              <a:t>, la compañía </a:t>
            </a:r>
            <a:r>
              <a:rPr lang="es-ES" b="1" dirty="0" err="1"/>
              <a:t>chuclefish</a:t>
            </a:r>
            <a:r>
              <a:rPr lang="es-ES" dirty="0"/>
              <a:t> descubrió el juego </a:t>
            </a:r>
            <a:r>
              <a:rPr lang="es-ES" b="1" dirty="0"/>
              <a:t>y le propuso publicarlo con ellos.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DF3C4DF6-1CED-383B-E5BD-53A652CC1D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7137" y="6304419"/>
            <a:ext cx="2743200" cy="365125"/>
          </a:xfrm>
        </p:spPr>
        <p:txBody>
          <a:bodyPr/>
          <a:lstStyle/>
          <a:p>
            <a:pPr rtl="0"/>
            <a:fld id="{294A09A9-5501-47C1-A89A-A340965A2BE2}" type="slidenum">
              <a:rPr lang="es-ES" noProof="0" smtClean="0"/>
              <a:pPr rtl="0"/>
              <a:t>4</a:t>
            </a:fld>
            <a:endParaRPr lang="es-ES" noProof="0"/>
          </a:p>
        </p:txBody>
      </p:sp>
      <p:pic>
        <p:nvPicPr>
          <p:cNvPr id="2050" name="Picture 2" descr="Stardew Valley -- Early Co-op Demonstration - YouTube">
            <a:extLst>
              <a:ext uri="{FF2B5EF4-FFF2-40B4-BE49-F238E27FC236}">
                <a16:creationId xmlns:a16="http://schemas.microsoft.com/office/drawing/2014/main" id="{ACB9172E-91F2-575A-C178-743CEE412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754" y="3619454"/>
            <a:ext cx="5204347" cy="29274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ere's what Stardew Valley looked like five years ago | Eurogamer.net">
            <a:extLst>
              <a:ext uri="{FF2B5EF4-FFF2-40B4-BE49-F238E27FC236}">
                <a16:creationId xmlns:a16="http://schemas.microsoft.com/office/drawing/2014/main" id="{7FD40C1C-C68D-B5B2-70F1-6BB07C176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753" y="324653"/>
            <a:ext cx="5204348" cy="29138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665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44EA3D5F-32EC-DCB1-1DE2-C2672D3AE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ES" noProof="0" smtClean="0"/>
              <a:pPr rtl="0"/>
              <a:t>5</a:t>
            </a:fld>
            <a:endParaRPr lang="es-ES" noProof="0"/>
          </a:p>
        </p:txBody>
      </p:sp>
      <p:sp>
        <p:nvSpPr>
          <p:cNvPr id="10" name="Marcador de texto 5">
            <a:extLst>
              <a:ext uri="{FF2B5EF4-FFF2-40B4-BE49-F238E27FC236}">
                <a16:creationId xmlns:a16="http://schemas.microsoft.com/office/drawing/2014/main" id="{E335F18B-1283-D6B7-4649-A3489B3B47EB}"/>
              </a:ext>
            </a:extLst>
          </p:cNvPr>
          <p:cNvSpPr txBox="1">
            <a:spLocks/>
          </p:cNvSpPr>
          <p:nvPr/>
        </p:nvSpPr>
        <p:spPr>
          <a:xfrm>
            <a:off x="3930555" y="267917"/>
            <a:ext cx="7658317" cy="4013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Tu vida en la granja comienza con una triste noticia, tu abuelo ha fallecido y como herencia te deja nada menos que su magnifica granja. Como es de esperar la </a:t>
            </a:r>
            <a:r>
              <a:rPr lang="es-ES" b="1" dirty="0"/>
              <a:t>granja está desolada y deberás empezar de 0</a:t>
            </a:r>
            <a:r>
              <a:rPr lang="es-ES" dirty="0"/>
              <a:t>. </a:t>
            </a:r>
          </a:p>
          <a:p>
            <a:r>
              <a:rPr lang="es-ES" dirty="0"/>
              <a:t>Comienzas la vida  como buenamente puedes plantando y haciendo pocas más cosas ya que no tienes dinero, pero el juego poco a poco te </a:t>
            </a:r>
            <a:r>
              <a:rPr lang="es-ES" b="1" dirty="0"/>
              <a:t>ofrece más y más opciones</a:t>
            </a:r>
            <a:r>
              <a:rPr lang="es-ES" dirty="0"/>
              <a:t>, en </a:t>
            </a:r>
            <a:r>
              <a:rPr lang="es-ES" dirty="0" err="1"/>
              <a:t>Stardew</a:t>
            </a:r>
            <a:r>
              <a:rPr lang="es-ES" dirty="0"/>
              <a:t> Valley puedes </a:t>
            </a:r>
            <a:r>
              <a:rPr lang="es-ES" b="1" dirty="0"/>
              <a:t>criar más de 10 especies distintas de animales</a:t>
            </a:r>
            <a:r>
              <a:rPr lang="es-ES" dirty="0"/>
              <a:t>, desde las de corral como gallinas o patos hasta las de establo como cerdos y vacas, también puedes </a:t>
            </a:r>
            <a:r>
              <a:rPr lang="es-ES" b="1" dirty="0"/>
              <a:t>plantar más de 50 cultivos distintos</a:t>
            </a:r>
            <a:r>
              <a:rPr lang="es-ES" dirty="0"/>
              <a:t>, la mayoría dependiendo de la estación en la que nos encontremos.</a:t>
            </a:r>
          </a:p>
        </p:txBody>
      </p:sp>
      <p:sp>
        <p:nvSpPr>
          <p:cNvPr id="12" name="Marcador de texto 24">
            <a:extLst>
              <a:ext uri="{FF2B5EF4-FFF2-40B4-BE49-F238E27FC236}">
                <a16:creationId xmlns:a16="http://schemas.microsoft.com/office/drawing/2014/main" id="{0A0DC0BE-713C-8AD7-DB31-F673254738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745" y="215720"/>
            <a:ext cx="2956560" cy="1333500"/>
          </a:xfrm>
        </p:spPr>
        <p:txBody>
          <a:bodyPr rtlCol="0"/>
          <a:lstStyle/>
          <a:p>
            <a:pPr rtl="0"/>
            <a:r>
              <a:rPr lang="es-ES" dirty="0"/>
              <a:t>1.2</a:t>
            </a:r>
          </a:p>
        </p:txBody>
      </p:sp>
      <p:sp>
        <p:nvSpPr>
          <p:cNvPr id="11" name="Título 17">
            <a:extLst>
              <a:ext uri="{FF2B5EF4-FFF2-40B4-BE49-F238E27FC236}">
                <a16:creationId xmlns:a16="http://schemas.microsoft.com/office/drawing/2014/main" id="{0A51B6BD-774F-5835-B438-E34D9212A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60" y="973648"/>
            <a:ext cx="3761664" cy="1333500"/>
          </a:xfrm>
        </p:spPr>
        <p:txBody>
          <a:bodyPr rtlCol="0"/>
          <a:lstStyle/>
          <a:p>
            <a:pPr rtl="0"/>
            <a:r>
              <a:rPr lang="es-ES" sz="3200" dirty="0"/>
              <a:t>Historia y jugabilidad</a:t>
            </a:r>
          </a:p>
        </p:txBody>
      </p:sp>
      <p:pic>
        <p:nvPicPr>
          <p:cNvPr id="4098" name="Picture 2" descr="Four Seasons in the Valley : r/StardewValley">
            <a:extLst>
              <a:ext uri="{FF2B5EF4-FFF2-40B4-BE49-F238E27FC236}">
                <a16:creationId xmlns:a16="http://schemas.microsoft.com/office/drawing/2014/main" id="{A95CF351-BE0E-5E90-4C53-1507BF1DB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28" y="2307148"/>
            <a:ext cx="2535857" cy="20603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arriage | Stardew Valley Wiki | Fandom">
            <a:extLst>
              <a:ext uri="{FF2B5EF4-FFF2-40B4-BE49-F238E27FC236}">
                <a16:creationId xmlns:a16="http://schemas.microsoft.com/office/drawing/2014/main" id="{D59FA531-426F-0454-2D0D-2A1788BEF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47" y="4559473"/>
            <a:ext cx="3124058" cy="17655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tardew Valley Feast of the Winter Star, including secret gift-giving  explained | Eurogamer.net">
            <a:extLst>
              <a:ext uri="{FF2B5EF4-FFF2-40B4-BE49-F238E27FC236}">
                <a16:creationId xmlns:a16="http://schemas.microsoft.com/office/drawing/2014/main" id="{D2BB471B-035B-6DA6-00D5-1AE6D2CB8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160" y="4094328"/>
            <a:ext cx="3084316" cy="23132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Marcador de texto 5">
            <a:extLst>
              <a:ext uri="{FF2B5EF4-FFF2-40B4-BE49-F238E27FC236}">
                <a16:creationId xmlns:a16="http://schemas.microsoft.com/office/drawing/2014/main" id="{C0EBBC5B-12C9-36BD-9AF0-6B6F1945B636}"/>
              </a:ext>
            </a:extLst>
          </p:cNvPr>
          <p:cNvSpPr txBox="1">
            <a:spLocks/>
          </p:cNvSpPr>
          <p:nvPr/>
        </p:nvSpPr>
        <p:spPr>
          <a:xfrm>
            <a:off x="3984940" y="4094328"/>
            <a:ext cx="4399219" cy="2495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Podemos </a:t>
            </a:r>
            <a:r>
              <a:rPr lang="es-ES" b="1" dirty="0"/>
              <a:t>pescar</a:t>
            </a:r>
            <a:r>
              <a:rPr lang="es-ES" dirty="0"/>
              <a:t>, </a:t>
            </a:r>
            <a:r>
              <a:rPr lang="es-ES" b="1" dirty="0"/>
              <a:t>cocinar, crear objetos</a:t>
            </a:r>
            <a:r>
              <a:rPr lang="es-ES" dirty="0"/>
              <a:t>, </a:t>
            </a:r>
            <a:r>
              <a:rPr lang="es-ES" b="1" dirty="0"/>
              <a:t>matar monstruos </a:t>
            </a:r>
            <a:r>
              <a:rPr lang="es-ES" dirty="0"/>
              <a:t>en minas, acceder a </a:t>
            </a:r>
            <a:r>
              <a:rPr lang="es-ES" b="1" dirty="0"/>
              <a:t>eventos especiales </a:t>
            </a:r>
            <a:r>
              <a:rPr lang="es-ES" dirty="0"/>
              <a:t>como navidad, mercadillos especiales y nos ofrece muchísimas </a:t>
            </a:r>
            <a:r>
              <a:rPr lang="es-ES" b="1" dirty="0"/>
              <a:t>posibilidades con los NPC </a:t>
            </a:r>
            <a:r>
              <a:rPr lang="es-ES" dirty="0"/>
              <a:t>pudiendo incluso casarnos en el juego.</a:t>
            </a:r>
          </a:p>
        </p:txBody>
      </p:sp>
    </p:spTree>
    <p:extLst>
      <p:ext uri="{BB962C8B-B14F-4D97-AF65-F5344CB8AC3E}">
        <p14:creationId xmlns:p14="http://schemas.microsoft.com/office/powerpoint/2010/main" val="3438530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2DC96BE-673A-8312-A24D-97A426119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6960" y="890574"/>
            <a:ext cx="6015763" cy="5677466"/>
          </a:xfrm>
        </p:spPr>
        <p:txBody>
          <a:bodyPr/>
          <a:lstStyle/>
          <a:p>
            <a:r>
              <a:rPr lang="es-ES" dirty="0"/>
              <a:t>El juego nos ofrece una </a:t>
            </a:r>
            <a:r>
              <a:rPr lang="es-ES" b="1" dirty="0"/>
              <a:t>barra de vida y una barra de estamina.</a:t>
            </a:r>
            <a:r>
              <a:rPr lang="es-ES" dirty="0"/>
              <a:t> La barra de estamina está en la mayoría de juegos de simulación de granjas ya que es lo que nos ofrece la “estrategia” de que queremos o debemos hacer cada día en nuestra granja para que prospere, pero la </a:t>
            </a:r>
            <a:r>
              <a:rPr lang="es-ES" b="1" dirty="0"/>
              <a:t>barra de vida </a:t>
            </a:r>
            <a:r>
              <a:rPr lang="es-ES" dirty="0"/>
              <a:t>y la opción de enfrentarnos a enemigos en las cuevas es </a:t>
            </a:r>
            <a:r>
              <a:rPr lang="es-ES" b="1" dirty="0"/>
              <a:t>algo novedoso </a:t>
            </a:r>
            <a:r>
              <a:rPr lang="es-ES" dirty="0"/>
              <a:t>y que se agradece del juego.</a:t>
            </a:r>
          </a:p>
          <a:p>
            <a:r>
              <a:rPr lang="es-ES" dirty="0"/>
              <a:t>Nos encontramos ante un </a:t>
            </a:r>
            <a:r>
              <a:rPr lang="es-ES" b="1" dirty="0"/>
              <a:t>juego pixel art</a:t>
            </a:r>
            <a:r>
              <a:rPr lang="es-ES" dirty="0"/>
              <a:t>, estilo que gusta a muchísimos jugadores y muchas más compañías de juegos conocidos como </a:t>
            </a:r>
            <a:r>
              <a:rPr lang="es-ES" dirty="0" err="1"/>
              <a:t>Terraria</a:t>
            </a:r>
            <a:r>
              <a:rPr lang="es-ES" dirty="0"/>
              <a:t> u </a:t>
            </a:r>
            <a:r>
              <a:rPr lang="es-ES" dirty="0" err="1"/>
              <a:t>Octopath</a:t>
            </a:r>
            <a:r>
              <a:rPr lang="es-ES" dirty="0"/>
              <a:t> </a:t>
            </a:r>
            <a:r>
              <a:rPr lang="es-ES" dirty="0" err="1"/>
              <a:t>Traveller</a:t>
            </a:r>
            <a:r>
              <a:rPr lang="es-ES" dirty="0"/>
              <a:t> han optado por usar. </a:t>
            </a:r>
            <a:r>
              <a:rPr lang="es-ES" b="1" dirty="0"/>
              <a:t>El resultado final es muy bonito</a:t>
            </a:r>
            <a:r>
              <a:rPr lang="es-ES" dirty="0"/>
              <a:t>, dándole un </a:t>
            </a:r>
            <a:r>
              <a:rPr lang="es-ES" b="1" dirty="0"/>
              <a:t>estilo bastante propio al juego </a:t>
            </a:r>
            <a:r>
              <a:rPr lang="es-ES" dirty="0"/>
              <a:t>ya que la mayoría de los juegos de simulación de granjas han optado por el 3d en vez de por el 2d.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951992C8-F4E7-7E7A-2B61-5FD4308ED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ES" noProof="0" smtClean="0"/>
              <a:pPr rtl="0"/>
              <a:t>6</a:t>
            </a:fld>
            <a:endParaRPr lang="es-ES" noProof="0"/>
          </a:p>
        </p:txBody>
      </p:sp>
      <p:pic>
        <p:nvPicPr>
          <p:cNvPr id="7170" name="Picture 2" descr="Dinosaur infested level in Skull Caverns - Stardew Valley - YouTube">
            <a:extLst>
              <a:ext uri="{FF2B5EF4-FFF2-40B4-BE49-F238E27FC236}">
                <a16:creationId xmlns:a16="http://schemas.microsoft.com/office/drawing/2014/main" id="{23275D6B-616F-1E78-A9CE-DBF43ECEB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635" y="590267"/>
            <a:ext cx="4909405" cy="27615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tardew Valley | Programas descargables Nintendo Switch | Juegos | Nintendo">
            <a:extLst>
              <a:ext uri="{FF2B5EF4-FFF2-40B4-BE49-F238E27FC236}">
                <a16:creationId xmlns:a16="http://schemas.microsoft.com/office/drawing/2014/main" id="{125D4C76-2878-212C-4663-1F106F48C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634" y="3806500"/>
            <a:ext cx="4909405" cy="27615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744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D687D168-C2D4-5156-B8A1-C490511C1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ES" noProof="0" smtClean="0"/>
              <a:pPr rtl="0"/>
              <a:t>7</a:t>
            </a:fld>
            <a:endParaRPr lang="es-ES" noProof="0"/>
          </a:p>
        </p:txBody>
      </p:sp>
      <p:sp>
        <p:nvSpPr>
          <p:cNvPr id="10" name="Marcador de texto 5">
            <a:extLst>
              <a:ext uri="{FF2B5EF4-FFF2-40B4-BE49-F238E27FC236}">
                <a16:creationId xmlns:a16="http://schemas.microsoft.com/office/drawing/2014/main" id="{65870FB0-50CF-7F71-BED8-7CB1310D9833}"/>
              </a:ext>
            </a:extLst>
          </p:cNvPr>
          <p:cNvSpPr txBox="1">
            <a:spLocks/>
          </p:cNvSpPr>
          <p:nvPr/>
        </p:nvSpPr>
        <p:spPr>
          <a:xfrm>
            <a:off x="4408226" y="657705"/>
            <a:ext cx="7151427" cy="6011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dirty="0"/>
              <a:t>Aunque se pueden ver muchísimas similitudes con los </a:t>
            </a:r>
            <a:r>
              <a:rPr lang="es-ES" dirty="0" err="1"/>
              <a:t>Harvest</a:t>
            </a:r>
            <a:r>
              <a:rPr lang="es-ES" dirty="0"/>
              <a:t> Moon (recolección, eventos mágicos, interacción con </a:t>
            </a:r>
            <a:r>
              <a:rPr lang="es-ES" dirty="0" err="1"/>
              <a:t>npcs</a:t>
            </a:r>
            <a:r>
              <a:rPr lang="es-ES" dirty="0"/>
              <a:t>…) </a:t>
            </a:r>
            <a:r>
              <a:rPr lang="es-ES" b="1" dirty="0" err="1"/>
              <a:t>Stardew</a:t>
            </a:r>
            <a:r>
              <a:rPr lang="es-ES" b="1" dirty="0"/>
              <a:t> </a:t>
            </a:r>
            <a:r>
              <a:rPr lang="es-ES" b="1" dirty="0" err="1"/>
              <a:t>valley</a:t>
            </a:r>
            <a:r>
              <a:rPr lang="es-ES" b="1" dirty="0"/>
              <a:t> tiene unas diferencias</a:t>
            </a:r>
            <a:r>
              <a:rPr lang="es-ES" dirty="0"/>
              <a:t> y características que el resto de juegos similares no tienen, y </a:t>
            </a:r>
            <a:r>
              <a:rPr lang="es-ES" b="1" dirty="0"/>
              <a:t>por eso ha sido uno de los mejores en su genero</a:t>
            </a:r>
            <a:r>
              <a:rPr lang="es-ES" dirty="0"/>
              <a:t>. Lo primero y posiblemente mas importante son los </a:t>
            </a:r>
            <a:r>
              <a:rPr lang="es-ES" b="1" dirty="0"/>
              <a:t>mods</a:t>
            </a:r>
            <a:r>
              <a:rPr lang="es-ES" dirty="0"/>
              <a:t>, donde los propios jugadores mejoran el juego añadiendo texturas, historias, zonas de juego e incluso poder cocinar aún más recetas. </a:t>
            </a:r>
          </a:p>
          <a:p>
            <a:pPr algn="r"/>
            <a:r>
              <a:rPr lang="es-ES" dirty="0"/>
              <a:t>Otro de los aspectos que mejoraron el juego con respecto a sus competidores en el mercado es que parece que </a:t>
            </a:r>
            <a:r>
              <a:rPr lang="es-ES" b="1" dirty="0"/>
              <a:t>nunca se acaba</a:t>
            </a:r>
            <a:r>
              <a:rPr lang="es-ES" dirty="0"/>
              <a:t>, mientras otros juegos empiezan a ser repetitivos, cada poco tiempo </a:t>
            </a:r>
            <a:r>
              <a:rPr lang="es-ES" b="1" dirty="0" err="1"/>
              <a:t>Stardew</a:t>
            </a:r>
            <a:r>
              <a:rPr lang="es-ES" b="1" dirty="0"/>
              <a:t> </a:t>
            </a:r>
            <a:r>
              <a:rPr lang="es-ES" b="1" dirty="0" err="1"/>
              <a:t>valley</a:t>
            </a:r>
            <a:r>
              <a:rPr lang="es-ES" b="1" dirty="0"/>
              <a:t> sorprende con un evento nuevo</a:t>
            </a:r>
            <a:r>
              <a:rPr lang="es-ES" dirty="0"/>
              <a:t>, o que mejores tu habilidad de recolección y puedes </a:t>
            </a:r>
            <a:r>
              <a:rPr lang="es-ES" b="1" dirty="0" err="1"/>
              <a:t>craftear</a:t>
            </a:r>
            <a:r>
              <a:rPr lang="es-ES" b="1" dirty="0"/>
              <a:t> (construirte) algo nuevo </a:t>
            </a:r>
            <a:r>
              <a:rPr lang="es-ES" dirty="0"/>
              <a:t>con materiales que acabas de descubrir, y sobre todo la </a:t>
            </a:r>
            <a:r>
              <a:rPr lang="es-ES" b="1" dirty="0"/>
              <a:t>personalización de prácticamente cualquier parte del pueblo. </a:t>
            </a:r>
            <a:r>
              <a:rPr lang="es-ES" dirty="0"/>
              <a:t>Además a día de hoy le siguen llegando </a:t>
            </a:r>
            <a:r>
              <a:rPr lang="es-ES" b="1" dirty="0"/>
              <a:t>actualizaciones con nuevo contenido</a:t>
            </a:r>
          </a:p>
        </p:txBody>
      </p:sp>
      <p:pic>
        <p:nvPicPr>
          <p:cNvPr id="5122" name="Picture 2" descr="Monedero - Stardew Valley Wiki">
            <a:extLst>
              <a:ext uri="{FF2B5EF4-FFF2-40B4-BE49-F238E27FC236}">
                <a16:creationId xmlns:a16="http://schemas.microsoft.com/office/drawing/2014/main" id="{41327A52-7715-DD39-C511-6B25A5369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46" y="3547912"/>
            <a:ext cx="3525746" cy="269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10 Stardew Valley Mods Every Player Needs">
            <a:extLst>
              <a:ext uri="{FF2B5EF4-FFF2-40B4-BE49-F238E27FC236}">
                <a16:creationId xmlns:a16="http://schemas.microsoft.com/office/drawing/2014/main" id="{F319D3DB-2ACC-89EE-12C4-1A76F43CF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46" y="948518"/>
            <a:ext cx="3725347" cy="19606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397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9CD72D4-2380-1D6B-7B1E-13C06196F7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17" y="455737"/>
            <a:ext cx="2956560" cy="1333500"/>
          </a:xfrm>
        </p:spPr>
        <p:txBody>
          <a:bodyPr/>
          <a:lstStyle/>
          <a:p>
            <a:r>
              <a:rPr lang="es-ES" dirty="0"/>
              <a:t>1.3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CCF37A1-AE66-F302-A8FA-43249FB807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1917" y="2821370"/>
            <a:ext cx="2445307" cy="2773973"/>
          </a:xfrm>
        </p:spPr>
        <p:txBody>
          <a:bodyPr/>
          <a:lstStyle/>
          <a:p>
            <a:r>
              <a:rPr lang="es-ES" dirty="0"/>
              <a:t>Como ya se dijo previamente tenemos un estilo pixel art. Veremos una serie de capturas para  ver el juego.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CDCB787-8E79-51B5-2364-4F4F538ED1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ES" noProof="0" smtClean="0"/>
              <a:pPr rtl="0"/>
              <a:t>8</a:t>
            </a:fld>
            <a:endParaRPr lang="es-ES" noProof="0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206016FE-402A-6503-BBEF-31BE6447A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17" y="1456565"/>
            <a:ext cx="3935647" cy="1340615"/>
          </a:xfrm>
        </p:spPr>
        <p:txBody>
          <a:bodyPr/>
          <a:lstStyle/>
          <a:p>
            <a:r>
              <a:rPr lang="es-ES" dirty="0"/>
              <a:t>Aspecto visual</a:t>
            </a:r>
          </a:p>
        </p:txBody>
      </p:sp>
      <p:pic>
        <p:nvPicPr>
          <p:cNvPr id="1026" name="Picture 2" descr="Stardew Valley [Gameplay] - IGN">
            <a:extLst>
              <a:ext uri="{FF2B5EF4-FFF2-40B4-BE49-F238E27FC236}">
                <a16:creationId xmlns:a16="http://schemas.microsoft.com/office/drawing/2014/main" id="{2ADDB3A4-F747-B10F-EC30-8E2DDAF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724" y="1046288"/>
            <a:ext cx="8311914" cy="47654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476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5D424FA7-19B2-ABF7-EB09-C50147E2E4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ES" noProof="0" smtClean="0"/>
              <a:pPr rtl="0"/>
              <a:t>9</a:t>
            </a:fld>
            <a:endParaRPr lang="es-ES" noProof="0"/>
          </a:p>
        </p:txBody>
      </p:sp>
      <p:pic>
        <p:nvPicPr>
          <p:cNvPr id="2050" name="Picture 2" descr="Pierre this is why you're losing business : r/StardewValley">
            <a:extLst>
              <a:ext uri="{FF2B5EF4-FFF2-40B4-BE49-F238E27FC236}">
                <a16:creationId xmlns:a16="http://schemas.microsoft.com/office/drawing/2014/main" id="{BC934ECC-C2ED-7365-6BFB-562D781C9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85" y="219890"/>
            <a:ext cx="11384222" cy="64287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1962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Minimalist Presentation">
      <a:dk1>
        <a:sysClr val="windowText" lastClr="000000"/>
      </a:dk1>
      <a:lt1>
        <a:sysClr val="window" lastClr="FFFFFF"/>
      </a:lt1>
      <a:dk2>
        <a:srgbClr val="ABABAB"/>
      </a:dk2>
      <a:lt2>
        <a:srgbClr val="F2F1EE"/>
      </a:lt2>
      <a:accent1>
        <a:srgbClr val="D8D2CD"/>
      </a:accent1>
      <a:accent2>
        <a:srgbClr val="C0C9C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Biome Light"/>
        <a:ea typeface=""/>
        <a:cs typeface=""/>
      </a:majorFont>
      <a:minorFont>
        <a:latin typeface="Biom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840278_TF16411245_Win32.potx" id="{189CD194-6419-462D-82C3-1088254D3918}" vid="{626AA598-97CB-43D1-8F24-C4C5EB153DFC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0976319-4513-485C-AD3A-E56C39927A3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A1B7BBB-8F46-4BA8-85EC-2ECC1D2E32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3A10211-FBDE-44DA-8AD6-29E596B2975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{EA73B0F5-7388-4FFB-8B28-6CED6430E79D}tf16411245_win32</Template>
  <TotalTime>1523</TotalTime>
  <Words>1583</Words>
  <Application>Microsoft Office PowerPoint</Application>
  <PresentationFormat>Panorámica</PresentationFormat>
  <Paragraphs>88</Paragraphs>
  <Slides>19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4" baseType="lpstr">
      <vt:lpstr>Arial</vt:lpstr>
      <vt:lpstr>Biome Light</vt:lpstr>
      <vt:lpstr>Calibri</vt:lpstr>
      <vt:lpstr>Roboto</vt:lpstr>
      <vt:lpstr>Tema de Office</vt:lpstr>
      <vt:lpstr>Stardew valley    Año 2008</vt:lpstr>
      <vt:lpstr>Indice</vt:lpstr>
      <vt:lpstr>Introducción</vt:lpstr>
      <vt:lpstr>Presentación de PowerPoint</vt:lpstr>
      <vt:lpstr>Historia y jugabilidad</vt:lpstr>
      <vt:lpstr>Presentación de PowerPoint</vt:lpstr>
      <vt:lpstr>Presentación de PowerPoint</vt:lpstr>
      <vt:lpstr>Aspecto visual</vt:lpstr>
      <vt:lpstr>Presentación de PowerPoint</vt:lpstr>
      <vt:lpstr>Presentación de PowerPoint</vt:lpstr>
      <vt:lpstr>Presentación de PowerPoint</vt:lpstr>
      <vt:lpstr>Ventas</vt:lpstr>
      <vt:lpstr>Videojuegos en el año 2008 </vt:lpstr>
      <vt:lpstr>2008</vt:lpstr>
      <vt:lpstr>Presentación de PowerPoint</vt:lpstr>
      <vt:lpstr>Lanzamientos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Stardew valley</dc:title>
  <dc:creator>Alba Fernandez Prieto</dc:creator>
  <cp:lastModifiedBy>Alba Fernandez Prieto</cp:lastModifiedBy>
  <cp:revision>9</cp:revision>
  <dcterms:created xsi:type="dcterms:W3CDTF">2022-12-19T15:23:46Z</dcterms:created>
  <dcterms:modified xsi:type="dcterms:W3CDTF">2023-01-04T12:08:23Z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